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3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8.jpeg" ContentType="image/jpeg"/>
  <Override PartName="/ppt/media/image4.png" ContentType="image/png"/>
  <Override PartName="/ppt/media/image3.png" ContentType="image/png"/>
  <Override PartName="/ppt/media/image9.jpeg" ContentType="image/jpe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Cli</a:t>
            </a:r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ck </a:t>
            </a:r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edi</a:t>
            </a:r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titl</a:t>
            </a:r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tex</a:t>
            </a:r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for</a:t>
            </a:r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ma</a:t>
            </a:r>
            <a:r>
              <a:rPr b="0" lang="en-IN" sz="52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IN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59A5414-4230-44F4-B022-1B01712399FC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20120" cy="8413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/>
            <a:r>
              <a:rPr b="0" lang="en-IN" sz="36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IN" sz="36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IN" sz="36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IN" sz="36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0060F22-60AC-417D-BEE3-3E078F3FB5EF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forma</a:t>
            </a:r>
            <a:r>
              <a:rPr b="0" lang="en-IN" sz="28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A94C7E5-55AD-4371-B188-59CBD1ADDB6B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sites.google.com/site/backgroundsubtraction/test-sequences/human-activities?authuser=0" TargetMode="External"/><Relationship Id="rId2" Type="http://schemas.openxmlformats.org/officeDocument/2006/relationships/hyperlink" Target="http://changedetection.net/" TargetMode="External"/><Relationship Id="rId3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Machine_vision" TargetMode="External"/><Relationship Id="rId2" Type="http://schemas.openxmlformats.org/officeDocument/2006/relationships/hyperlink" Target="https://en.wikipedia.org/wiki/Image_processing" TargetMode="External"/><Relationship Id="rId3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Arial"/>
              </a:rPr>
              <a:t>Fast Background Subtraction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600" spc="-1" strike="noStrike">
                <a:solidFill>
                  <a:srgbClr val="595959"/>
                </a:solidFill>
                <a:latin typeface="Arial"/>
                <a:ea typeface="Arial"/>
              </a:rPr>
              <a:t>Rohit Kumar</a:t>
            </a:r>
            <a:endParaRPr b="0" lang="en-IN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311760" y="285480"/>
            <a:ext cx="8520120" cy="4283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State of the art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FgSegNet and FgSegNet2 are on the top of CDNet benchmark.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They are are deep neural networks not ready for deployment in real-time.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1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Others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50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34495e"/>
                </a:solidFill>
                <a:highlight>
                  <a:srgbClr val="ffffff"/>
                </a:highlight>
                <a:latin typeface="Arial"/>
                <a:ea typeface="Arial"/>
              </a:rPr>
              <a:t>Paper : A Deep Convolutional Neural Network for Background Subtraction 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560">
              <a:lnSpc>
                <a:spcPct val="150000"/>
              </a:lnSpc>
              <a:buClr>
                <a:srgbClr val="34495e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34495e"/>
                </a:solidFill>
                <a:highlight>
                  <a:srgbClr val="ffffff"/>
                </a:highlight>
                <a:latin typeface="Arial"/>
                <a:ea typeface="Arial"/>
              </a:rPr>
              <a:t>Proposes a lightweight CNN model but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04560">
              <a:lnSpc>
                <a:spcPct val="150000"/>
              </a:lnSpc>
              <a:buClr>
                <a:srgbClr val="34495e"/>
              </a:buClr>
              <a:buFont typeface="Arial"/>
              <a:buChar char="■"/>
              <a:tabLst>
                <a:tab algn="l" pos="0"/>
              </a:tabLst>
            </a:pPr>
            <a:r>
              <a:rPr b="0" lang="en" sz="1200" spc="-1" strike="noStrike">
                <a:solidFill>
                  <a:srgbClr val="34495e"/>
                </a:solidFill>
                <a:highlight>
                  <a:srgbClr val="ffffff"/>
                </a:highlight>
                <a:latin typeface="Arial"/>
                <a:ea typeface="Arial"/>
              </a:rPr>
              <a:t>Scene specific 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04560">
              <a:lnSpc>
                <a:spcPct val="150000"/>
              </a:lnSpc>
              <a:buClr>
                <a:srgbClr val="34495e"/>
              </a:buClr>
              <a:buFont typeface="Arial"/>
              <a:buChar char="■"/>
              <a:tabLst>
                <a:tab algn="l" pos="0"/>
              </a:tabLst>
            </a:pPr>
            <a:r>
              <a:rPr b="0" lang="en" sz="1200" spc="-1" strike="noStrike">
                <a:solidFill>
                  <a:srgbClr val="34495e"/>
                </a:solidFill>
                <a:highlight>
                  <a:srgbClr val="ffffff"/>
                </a:highlight>
                <a:latin typeface="Arial"/>
                <a:ea typeface="Arial"/>
              </a:rPr>
              <a:t>Patch based approach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04560">
              <a:lnSpc>
                <a:spcPct val="150000"/>
              </a:lnSpc>
              <a:buClr>
                <a:srgbClr val="34495e"/>
              </a:buClr>
              <a:buFont typeface="Arial"/>
              <a:buChar char="■"/>
              <a:tabLst>
                <a:tab algn="l" pos="0"/>
              </a:tabLst>
            </a:pPr>
            <a:r>
              <a:rPr b="0" lang="en" sz="1200" spc="-1" strike="noStrike">
                <a:solidFill>
                  <a:srgbClr val="34495e"/>
                </a:solidFill>
                <a:highlight>
                  <a:srgbClr val="ffffff"/>
                </a:highlight>
                <a:latin typeface="Arial"/>
                <a:ea typeface="Arial"/>
              </a:rPr>
              <a:t>Input size dependant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04560">
              <a:lnSpc>
                <a:spcPct val="150000"/>
              </a:lnSpc>
              <a:buClr>
                <a:srgbClr val="34495e"/>
              </a:buClr>
              <a:buFont typeface="Arial"/>
              <a:buChar char="■"/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560">
              <a:lnSpc>
                <a:spcPct val="150000"/>
              </a:lnSpc>
              <a:buClr>
                <a:srgbClr val="34495e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200" spc="-1" strike="noStrike">
                <a:solidFill>
                  <a:srgbClr val="34495e"/>
                </a:solidFill>
                <a:highlight>
                  <a:srgbClr val="ffffff"/>
                </a:highlight>
                <a:latin typeface="Arial"/>
                <a:ea typeface="Arial"/>
              </a:rPr>
              <a:t>Paper : BSUV-Net: A Fully-Convolutional Neural Network for Background Subtraction of Unseen Videos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560">
              <a:lnSpc>
                <a:spcPct val="150000"/>
              </a:lnSpc>
              <a:buClr>
                <a:srgbClr val="34495e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200" spc="-1" strike="noStrike">
                <a:solidFill>
                  <a:srgbClr val="34495e"/>
                </a:solidFill>
                <a:highlight>
                  <a:srgbClr val="ffffff"/>
                </a:highlight>
                <a:latin typeface="Arial"/>
                <a:ea typeface="Arial"/>
              </a:rPr>
              <a:t>Too deep to be applicable for real-time preprocessing step. 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2" dur="indefinite" restart="never" nodeType="tmRoot">
          <p:childTnLst>
            <p:seq>
              <p:cTn id="63" dur="indefinite" nodeType="mainSeq">
                <p:childTnLst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8" dur="10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" dur="1000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8" dur="1000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3" dur="1000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" dur="1000"/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" dur="1000"/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8" dur="1000"/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3" dur="1000"/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8" dur="1000"/>
                                        <p:tgtEl>
                                          <p:spTgt spid="1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3" dur="1000"/>
                                        <p:tgtEl>
                                          <p:spTgt spid="1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8" dur="1000"/>
                                        <p:tgtEl>
                                          <p:spTgt spid="1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3" dur="1000"/>
                                        <p:tgtEl>
                                          <p:spTgt spid="1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8" dur="1000"/>
                                        <p:tgtEl>
                                          <p:spTgt spid="1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17160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The limitations of classical methods and complexity of challenges pushes us to use CNN based </a:t>
            </a: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models.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Our need for a model that generalises for any { background, input_Image } pair.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4e5f5"/>
            </a:gs>
            <a:gs pos="100000">
              <a:srgbClr val="70a4d5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Our work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Datasets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Human activities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There are nearly 31 datasets available for background subtraction divided into three categories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Article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Conference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Project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A list of those can be found </a:t>
            </a:r>
            <a:r>
              <a:rPr b="0" lang="en" sz="1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here</a:t>
            </a: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CDNet </a:t>
            </a: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 is the most complete dataset as per our needs.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CD-Net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311760" y="1152360"/>
            <a:ext cx="5631120" cy="12477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171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Change detection dataset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Dataset is of video frames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Each frame is labelled by foreground mask.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After filtering for our target we got these subsets.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57" name="Group 3"/>
          <p:cNvGrpSpPr/>
          <p:nvPr/>
        </p:nvGrpSpPr>
        <p:grpSpPr>
          <a:xfrm>
            <a:off x="5942880" y="0"/>
            <a:ext cx="2364480" cy="2912760"/>
            <a:chOff x="5942880" y="0"/>
            <a:chExt cx="2364480" cy="2912760"/>
          </a:xfrm>
        </p:grpSpPr>
        <p:pic>
          <p:nvPicPr>
            <p:cNvPr id="158" name="Google Shape;141;p25" descr=""/>
            <p:cNvPicPr/>
            <p:nvPr/>
          </p:nvPicPr>
          <p:blipFill>
            <a:blip r:embed="rId1"/>
            <a:srcRect l="0" t="56469" r="0" b="0"/>
            <a:stretch/>
          </p:blipFill>
          <p:spPr>
            <a:xfrm>
              <a:off x="7230600" y="0"/>
              <a:ext cx="1076760" cy="2238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Google Shape;142;p25" descr=""/>
            <p:cNvPicPr/>
            <p:nvPr/>
          </p:nvPicPr>
          <p:blipFill>
            <a:blip r:embed="rId2"/>
            <a:srcRect l="0" t="0" r="0" b="43358"/>
            <a:stretch/>
          </p:blipFill>
          <p:spPr>
            <a:xfrm>
              <a:off x="5942880" y="0"/>
              <a:ext cx="1076760" cy="29127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0" name="CustomShape 4"/>
          <p:cNvSpPr/>
          <p:nvPr/>
        </p:nvSpPr>
        <p:spPr>
          <a:xfrm>
            <a:off x="341640" y="2782800"/>
            <a:ext cx="3595320" cy="73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171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Total image ~48,000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Dataset</a:t>
            </a:r>
            <a:endParaRPr b="0" lang="en-IN" sz="1400" spc="-1" strike="noStrike">
              <a:latin typeface="Arial"/>
            </a:endParaRPr>
          </a:p>
        </p:txBody>
      </p:sp>
      <p:grpSp>
        <p:nvGrpSpPr>
          <p:cNvPr id="161" name="Group 5"/>
          <p:cNvGrpSpPr/>
          <p:nvPr/>
        </p:nvGrpSpPr>
        <p:grpSpPr>
          <a:xfrm>
            <a:off x="341640" y="82080"/>
            <a:ext cx="6955920" cy="4701600"/>
            <a:chOff x="341640" y="82080"/>
            <a:chExt cx="6955920" cy="4701600"/>
          </a:xfrm>
        </p:grpSpPr>
        <p:sp>
          <p:nvSpPr>
            <p:cNvPr id="162" name="CustomShape 6"/>
            <p:cNvSpPr/>
            <p:nvPr/>
          </p:nvSpPr>
          <p:spPr>
            <a:xfrm flipH="1" rot="10800000">
              <a:off x="3242160" y="82080"/>
              <a:ext cx="4055040" cy="3310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7"/>
            <p:cNvSpPr/>
            <p:nvPr/>
          </p:nvSpPr>
          <p:spPr>
            <a:xfrm flipH="1" rot="10800000">
              <a:off x="3242160" y="749160"/>
              <a:ext cx="4055040" cy="264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CustomShape 8"/>
            <p:cNvSpPr/>
            <p:nvPr/>
          </p:nvSpPr>
          <p:spPr>
            <a:xfrm>
              <a:off x="341640" y="3393000"/>
              <a:ext cx="5799960" cy="1390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lvl="1" marL="914400" indent="-317160">
                <a:lnSpc>
                  <a:spcPct val="115000"/>
                </a:lnSpc>
                <a:buClr>
                  <a:srgbClr val="595959"/>
                </a:buClr>
                <a:buFont typeface="Arial"/>
                <a:buChar char="○"/>
              </a:pPr>
              <a:r>
                <a:rPr b="0" lang="en" sz="1400" spc="-1" strike="noStrike">
                  <a:solidFill>
                    <a:srgbClr val="595959"/>
                  </a:solidFill>
                  <a:latin typeface="Arial"/>
                  <a:ea typeface="Arial"/>
                </a:rPr>
                <a:t>Test set - [ sofa, pedestrians ] ~3,500 images</a:t>
              </a:r>
              <a:endParaRPr b="0" lang="en-IN" sz="1400" spc="-1" strike="noStrike">
                <a:latin typeface="Arial"/>
              </a:endParaRPr>
            </a:p>
            <a:p>
              <a:pPr lvl="1" marL="914400" indent="-317160">
                <a:lnSpc>
                  <a:spcPct val="115000"/>
                </a:lnSpc>
                <a:buClr>
                  <a:srgbClr val="595959"/>
                </a:buClr>
                <a:buFont typeface="Arial"/>
                <a:buChar char="○"/>
              </a:pPr>
              <a:r>
                <a:rPr b="0" lang="en" sz="1400" spc="-1" strike="noStrike">
                  <a:solidFill>
                    <a:srgbClr val="595959"/>
                  </a:solidFill>
                  <a:latin typeface="Arial"/>
                  <a:ea typeface="Arial"/>
                </a:rPr>
                <a:t>Train set - [ all except the test set folders ]  ~ 44,500 images</a:t>
              </a:r>
              <a:endParaRPr b="0" lang="en-IN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1599"/>
                </a:spcBef>
                <a:tabLst>
                  <a:tab algn="l" pos="0"/>
                </a:tabLst>
              </a:pPr>
              <a:endParaRPr b="0" lang="en-IN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" dur="indefinite" restart="never" nodeType="tmRoot">
          <p:childTnLst>
            <p:seq>
              <p:cTn id="130" dur="indefinite" nodeType="mainSeq">
                <p:childTnLst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5" dur="1000"/>
                                        <p:tgtEl>
                                          <p:spTgt spid="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0" dur="1000"/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5" dur="1000"/>
                                        <p:tgtEl>
                                          <p:spTgt spid="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0" dur="1000"/>
                                        <p:tgtEl>
                                          <p:spTgt spid="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5" dur="1000"/>
                                        <p:tgtEl>
                                          <p:spTgt spid="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0" dur="1000"/>
                                        <p:tgtEl>
                                          <p:spTgt spid="1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5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8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Background subtraction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just">
              <a:lnSpc>
                <a:spcPct val="15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212121"/>
                </a:solidFill>
                <a:latin typeface="Arial"/>
                <a:ea typeface="Arial"/>
              </a:rPr>
              <a:t>Background subtraction has the following steps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560">
              <a:lnSpc>
                <a:spcPct val="150000"/>
              </a:lnSpc>
              <a:buClr>
                <a:srgbClr val="212121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" sz="1200" spc="-1" strike="noStrike">
                <a:solidFill>
                  <a:srgbClr val="212121"/>
                </a:solidFill>
                <a:latin typeface="Arial"/>
                <a:ea typeface="Arial"/>
              </a:rPr>
              <a:t>Background modeling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560">
              <a:lnSpc>
                <a:spcPct val="150000"/>
              </a:lnSpc>
              <a:buClr>
                <a:srgbClr val="59595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" sz="1200" spc="-1" strike="noStrike">
                <a:solidFill>
                  <a:srgbClr val="595959"/>
                </a:solidFill>
                <a:latin typeface="Arial"/>
                <a:ea typeface="Arial"/>
              </a:rPr>
              <a:t>Background initialization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560">
              <a:lnSpc>
                <a:spcPct val="150000"/>
              </a:lnSpc>
              <a:buClr>
                <a:srgbClr val="59595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" sz="1200" spc="-1" strike="noStrike">
                <a:solidFill>
                  <a:srgbClr val="595959"/>
                </a:solidFill>
                <a:latin typeface="Arial"/>
                <a:ea typeface="Arial"/>
              </a:rPr>
              <a:t>Background maintenance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560">
              <a:lnSpc>
                <a:spcPct val="150000"/>
              </a:lnSpc>
              <a:buClr>
                <a:srgbClr val="59595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" sz="1200" spc="-1" strike="noStrike">
                <a:solidFill>
                  <a:srgbClr val="595959"/>
                </a:solidFill>
                <a:latin typeface="Arial"/>
                <a:ea typeface="Arial"/>
              </a:rPr>
              <a:t>Foreground detection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BS : </a:t>
            </a:r>
            <a:r>
              <a:rPr b="0" lang="en" sz="2800" spc="-1" strike="noStrike">
                <a:solidFill>
                  <a:srgbClr val="212121"/>
                </a:solidFill>
                <a:latin typeface="Arial"/>
                <a:ea typeface="Arial"/>
              </a:rPr>
              <a:t>Background modeling &amp; 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initialization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17160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Taking mean of first 10 frames proves to be sufficient model for initial background.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For each sub - dataset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595959"/>
              </a:buClr>
              <a:buFont typeface="Arial"/>
              <a:buChar char="○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Generate a BG_IMAGE as mean of the first 10 frames.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666666"/>
                </a:solidFill>
                <a:latin typeface="Arial"/>
                <a:ea typeface="Arial"/>
              </a:rPr>
              <a:t>BS</a:t>
            </a: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 : </a:t>
            </a:r>
            <a:r>
              <a:rPr b="0" lang="en" sz="2800" spc="-1" strike="noStrike">
                <a:solidFill>
                  <a:srgbClr val="595959"/>
                </a:solidFill>
                <a:latin typeface="Arial"/>
                <a:ea typeface="Arial"/>
              </a:rPr>
              <a:t>Background Maintenance</a:t>
            </a:r>
            <a:br/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Since our target does not include modelling { dynamic background, camera jitter, and intermittent object motion } background maintenance is not required for our task.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We assume that initial background created will remain same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However, the illumination changes, which are natural even for static backgrounds are induced as a preprocessing step.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4" dur="indefinite" restart="never" nodeType="tmRoot">
          <p:childTnLst>
            <p:seq>
              <p:cTn id="175" dur="indefinite" nodeType="mainSeq">
                <p:childTnLst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0" dur="10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5" dur="10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0" dur="1000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BS : Foreground Detection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311760" y="109548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Arial"/>
                <a:ea typeface="Arial"/>
              </a:rPr>
              <a:t>Overview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732240" y="2034360"/>
            <a:ext cx="1162800" cy="43884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Arial"/>
                <a:ea typeface="Arial"/>
              </a:rPr>
              <a:t>Background image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829800" y="3236400"/>
            <a:ext cx="1065240" cy="5371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Arial"/>
                <a:ea typeface="Arial"/>
              </a:rPr>
              <a:t>Input frame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75" name="CustomShape 5"/>
          <p:cNvSpPr/>
          <p:nvPr/>
        </p:nvSpPr>
        <p:spPr>
          <a:xfrm>
            <a:off x="2351160" y="2669040"/>
            <a:ext cx="1195560" cy="39096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Arial"/>
                <a:ea typeface="Arial"/>
              </a:rPr>
              <a:t>Preprocessing</a:t>
            </a:r>
            <a:endParaRPr b="0" lang="en-IN" sz="1200" spc="-1" strike="noStrike">
              <a:latin typeface="Arial"/>
            </a:endParaRPr>
          </a:p>
        </p:txBody>
      </p:sp>
      <p:grpSp>
        <p:nvGrpSpPr>
          <p:cNvPr id="176" name="Group 6"/>
          <p:cNvGrpSpPr/>
          <p:nvPr/>
        </p:nvGrpSpPr>
        <p:grpSpPr>
          <a:xfrm>
            <a:off x="4002840" y="2401920"/>
            <a:ext cx="1515240" cy="738000"/>
            <a:chOff x="4002840" y="2401920"/>
            <a:chExt cx="1515240" cy="738000"/>
          </a:xfrm>
        </p:grpSpPr>
        <p:sp>
          <p:nvSpPr>
            <p:cNvPr id="177" name="CustomShape 7"/>
            <p:cNvSpPr/>
            <p:nvPr/>
          </p:nvSpPr>
          <p:spPr>
            <a:xfrm>
              <a:off x="4446720" y="2401920"/>
              <a:ext cx="1071360" cy="506520"/>
            </a:xfrm>
            <a:prstGeom prst="rect">
              <a:avLst/>
            </a:prstGeom>
            <a:solidFill>
              <a:srgbClr val="a4c2f4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CustomShape 8"/>
            <p:cNvSpPr/>
            <p:nvPr/>
          </p:nvSpPr>
          <p:spPr>
            <a:xfrm>
              <a:off x="4380120" y="2450160"/>
              <a:ext cx="1071360" cy="506520"/>
            </a:xfrm>
            <a:prstGeom prst="rect">
              <a:avLst/>
            </a:prstGeom>
            <a:solidFill>
              <a:srgbClr val="a4c2f4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9"/>
            <p:cNvSpPr/>
            <p:nvPr/>
          </p:nvSpPr>
          <p:spPr>
            <a:xfrm>
              <a:off x="4274280" y="2489400"/>
              <a:ext cx="1071360" cy="506520"/>
            </a:xfrm>
            <a:prstGeom prst="rect">
              <a:avLst/>
            </a:prstGeom>
            <a:solidFill>
              <a:srgbClr val="a4c2f4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CustomShape 10"/>
            <p:cNvSpPr/>
            <p:nvPr/>
          </p:nvSpPr>
          <p:spPr>
            <a:xfrm>
              <a:off x="4175280" y="2540160"/>
              <a:ext cx="1071360" cy="506520"/>
            </a:xfrm>
            <a:prstGeom prst="rect">
              <a:avLst/>
            </a:prstGeom>
            <a:solidFill>
              <a:srgbClr val="a4c2f4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11"/>
            <p:cNvSpPr/>
            <p:nvPr/>
          </p:nvSpPr>
          <p:spPr>
            <a:xfrm>
              <a:off x="4095360" y="2580480"/>
              <a:ext cx="1071360" cy="506520"/>
            </a:xfrm>
            <a:prstGeom prst="rect">
              <a:avLst/>
            </a:prstGeom>
            <a:solidFill>
              <a:srgbClr val="a4c2f4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12"/>
            <p:cNvSpPr/>
            <p:nvPr/>
          </p:nvSpPr>
          <p:spPr>
            <a:xfrm>
              <a:off x="4002840" y="2633400"/>
              <a:ext cx="1071360" cy="506520"/>
            </a:xfrm>
            <a:prstGeom prst="rect">
              <a:avLst/>
            </a:prstGeom>
            <a:solidFill>
              <a:srgbClr val="a4c2f4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A 6 channel input </a:t>
              </a:r>
              <a:endParaRPr b="0" lang="en-IN" sz="1200" spc="-1" strike="noStrike">
                <a:latin typeface="Arial"/>
              </a:endParaRPr>
            </a:p>
          </p:txBody>
        </p:sp>
      </p:grpSp>
      <p:sp>
        <p:nvSpPr>
          <p:cNvPr id="183" name="CustomShape 13"/>
          <p:cNvSpPr/>
          <p:nvPr/>
        </p:nvSpPr>
        <p:spPr>
          <a:xfrm>
            <a:off x="1895400" y="2253960"/>
            <a:ext cx="455400" cy="61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14"/>
          <p:cNvSpPr/>
          <p:nvPr/>
        </p:nvSpPr>
        <p:spPr>
          <a:xfrm flipH="1" rot="10800000">
            <a:off x="1895040" y="2864880"/>
            <a:ext cx="455400" cy="64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15"/>
          <p:cNvSpPr/>
          <p:nvPr/>
        </p:nvSpPr>
        <p:spPr>
          <a:xfrm>
            <a:off x="3547080" y="2864520"/>
            <a:ext cx="455400" cy="2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16"/>
          <p:cNvSpPr/>
          <p:nvPr/>
        </p:nvSpPr>
        <p:spPr>
          <a:xfrm>
            <a:off x="6093360" y="2416680"/>
            <a:ext cx="1024920" cy="46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Arial"/>
                <a:ea typeface="Arial"/>
              </a:rPr>
              <a:t>Algorithm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87" name="CustomShape 17"/>
          <p:cNvSpPr/>
          <p:nvPr/>
        </p:nvSpPr>
        <p:spPr>
          <a:xfrm>
            <a:off x="4083840" y="3441600"/>
            <a:ext cx="1162800" cy="438840"/>
          </a:xfrm>
          <a:prstGeom prst="rect">
            <a:avLst/>
          </a:prstGeom>
          <a:solidFill>
            <a:srgbClr val="a4c2f4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Arial"/>
                <a:ea typeface="Arial"/>
              </a:rPr>
              <a:t>True Output Mask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88" name="CustomShape 18"/>
          <p:cNvSpPr/>
          <p:nvPr/>
        </p:nvSpPr>
        <p:spPr>
          <a:xfrm>
            <a:off x="3547080" y="2864520"/>
            <a:ext cx="536760" cy="79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19"/>
          <p:cNvSpPr/>
          <p:nvPr/>
        </p:nvSpPr>
        <p:spPr>
          <a:xfrm flipH="1" rot="10800000">
            <a:off x="5074200" y="2652120"/>
            <a:ext cx="1018440" cy="23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0"/>
          <p:cNvSpPr/>
          <p:nvPr/>
        </p:nvSpPr>
        <p:spPr>
          <a:xfrm>
            <a:off x="7118640" y="2651760"/>
            <a:ext cx="609840" cy="8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21"/>
          <p:cNvSpPr/>
          <p:nvPr/>
        </p:nvSpPr>
        <p:spPr>
          <a:xfrm>
            <a:off x="7728480" y="2465640"/>
            <a:ext cx="1065240" cy="53712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Arial"/>
                <a:ea typeface="Arial"/>
              </a:rPr>
              <a:t>Predicted Mask</a:t>
            </a:r>
            <a:endParaRPr b="0" lang="en-IN" sz="1200" spc="-1" strike="noStrike">
              <a:latin typeface="Arial"/>
            </a:endParaRPr>
          </a:p>
        </p:txBody>
      </p:sp>
      <p:grpSp>
        <p:nvGrpSpPr>
          <p:cNvPr id="192" name="Group 22"/>
          <p:cNvGrpSpPr/>
          <p:nvPr/>
        </p:nvGrpSpPr>
        <p:grpSpPr>
          <a:xfrm>
            <a:off x="604800" y="871560"/>
            <a:ext cx="4994280" cy="4120200"/>
            <a:chOff x="604800" y="871560"/>
            <a:chExt cx="4994280" cy="4120200"/>
          </a:xfrm>
        </p:grpSpPr>
        <p:pic>
          <p:nvPicPr>
            <p:cNvPr id="193" name="Google Shape;192;p29" descr=""/>
            <p:cNvPicPr/>
            <p:nvPr/>
          </p:nvPicPr>
          <p:blipFill>
            <a:blip r:embed="rId1"/>
            <a:stretch/>
          </p:blipFill>
          <p:spPr>
            <a:xfrm>
              <a:off x="604800" y="871560"/>
              <a:ext cx="1515240" cy="1010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4" name="Google Shape;193;p29" descr=""/>
            <p:cNvPicPr/>
            <p:nvPr/>
          </p:nvPicPr>
          <p:blipFill>
            <a:blip r:embed="rId2"/>
            <a:stretch/>
          </p:blipFill>
          <p:spPr>
            <a:xfrm>
              <a:off x="604800" y="3852000"/>
              <a:ext cx="1515240" cy="1010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5" name="Google Shape;194;p29" descr=""/>
            <p:cNvPicPr/>
            <p:nvPr/>
          </p:nvPicPr>
          <p:blipFill>
            <a:blip r:embed="rId3"/>
            <a:stretch/>
          </p:blipFill>
          <p:spPr>
            <a:xfrm>
              <a:off x="4083840" y="3981600"/>
              <a:ext cx="1515240" cy="1010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6" name="Group 23"/>
          <p:cNvGrpSpPr/>
          <p:nvPr/>
        </p:nvGrpSpPr>
        <p:grpSpPr>
          <a:xfrm>
            <a:off x="5247000" y="3002760"/>
            <a:ext cx="3489840" cy="1188000"/>
            <a:chOff x="5247000" y="3002760"/>
            <a:chExt cx="3489840" cy="1188000"/>
          </a:xfrm>
        </p:grpSpPr>
        <p:sp>
          <p:nvSpPr>
            <p:cNvPr id="197" name="CustomShape 24"/>
            <p:cNvSpPr/>
            <p:nvPr/>
          </p:nvSpPr>
          <p:spPr>
            <a:xfrm>
              <a:off x="7868520" y="3799800"/>
              <a:ext cx="868320" cy="39096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Loss</a:t>
              </a:r>
              <a:endParaRPr b="0" lang="en-IN" sz="1400" spc="-1" strike="noStrike">
                <a:latin typeface="Arial"/>
              </a:endParaRPr>
            </a:p>
          </p:txBody>
        </p:sp>
        <p:sp>
          <p:nvSpPr>
            <p:cNvPr id="198" name="CustomShape 25"/>
            <p:cNvSpPr/>
            <p:nvPr/>
          </p:nvSpPr>
          <p:spPr>
            <a:xfrm>
              <a:off x="8261280" y="3002760"/>
              <a:ext cx="41040" cy="796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26"/>
            <p:cNvSpPr/>
            <p:nvPr/>
          </p:nvSpPr>
          <p:spPr>
            <a:xfrm>
              <a:off x="5247000" y="3661200"/>
              <a:ext cx="2621160" cy="333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0" name="Group 27"/>
          <p:cNvGrpSpPr/>
          <p:nvPr/>
        </p:nvGrpSpPr>
        <p:grpSpPr>
          <a:xfrm>
            <a:off x="7630920" y="4190760"/>
            <a:ext cx="1252440" cy="853200"/>
            <a:chOff x="7630920" y="4190760"/>
            <a:chExt cx="1252440" cy="853200"/>
          </a:xfrm>
        </p:grpSpPr>
        <p:sp>
          <p:nvSpPr>
            <p:cNvPr id="201" name="CustomShape 28"/>
            <p:cNvSpPr/>
            <p:nvPr/>
          </p:nvSpPr>
          <p:spPr>
            <a:xfrm>
              <a:off x="7630920" y="4686480"/>
              <a:ext cx="1252440" cy="35748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Optimisation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202" name="CustomShape 29"/>
            <p:cNvSpPr/>
            <p:nvPr/>
          </p:nvSpPr>
          <p:spPr>
            <a:xfrm flipH="1">
              <a:off x="8256600" y="4190760"/>
              <a:ext cx="45000" cy="495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1" dur="indefinite" restart="never" nodeType="tmRoot">
          <p:childTnLst>
            <p:seq>
              <p:cTn id="192" dur="indefinite" nodeType="mainSeq">
                <p:childTnLst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0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3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6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1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6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5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3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3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8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3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8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Capturing challenges in data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04560">
              <a:lnSpc>
                <a:spcPct val="150000"/>
              </a:lnSpc>
              <a:spcBef>
                <a:spcPts val="1899"/>
              </a:spcBef>
              <a:buClr>
                <a:srgbClr val="34495e"/>
              </a:buClr>
              <a:buFont typeface="Arial"/>
              <a:buChar char="●"/>
            </a:pPr>
            <a:r>
              <a:rPr b="0" lang="en" sz="1200" spc="-1" strike="noStrike">
                <a:solidFill>
                  <a:srgbClr val="34495e"/>
                </a:solidFill>
                <a:highlight>
                  <a:srgbClr val="ffffff"/>
                </a:highlight>
                <a:latin typeface="Arial"/>
                <a:ea typeface="Arial"/>
              </a:rPr>
              <a:t>Illumination Changes: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560">
              <a:lnSpc>
                <a:spcPct val="150000"/>
              </a:lnSpc>
              <a:buClr>
                <a:srgbClr val="34495e"/>
              </a:buClr>
              <a:buFont typeface="Arial"/>
              <a:buChar char="○"/>
            </a:pPr>
            <a:r>
              <a:rPr b="0" lang="en" sz="1200" spc="-1" strike="noStrike">
                <a:solidFill>
                  <a:srgbClr val="34495e"/>
                </a:solidFill>
                <a:highlight>
                  <a:srgbClr val="ffffff"/>
                </a:highlight>
                <a:latin typeface="Arial"/>
                <a:ea typeface="Arial"/>
              </a:rPr>
              <a:t>Adding a random illumination change in the preprocessing step. 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560">
              <a:lnSpc>
                <a:spcPct val="150000"/>
              </a:lnSpc>
              <a:buClr>
                <a:srgbClr val="34495e"/>
              </a:buClr>
              <a:buFont typeface="Arial"/>
              <a:buChar char="●"/>
            </a:pPr>
            <a:r>
              <a:rPr b="0" lang="en" sz="1200" spc="-1" strike="noStrike">
                <a:solidFill>
                  <a:srgbClr val="34495e"/>
                </a:solidFill>
                <a:highlight>
                  <a:srgbClr val="ffffff"/>
                </a:highlight>
                <a:latin typeface="Arial"/>
                <a:ea typeface="Arial"/>
              </a:rPr>
              <a:t>Camouflage :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560">
              <a:lnSpc>
                <a:spcPct val="150000"/>
              </a:lnSpc>
              <a:buClr>
                <a:srgbClr val="34495e"/>
              </a:buClr>
              <a:buFont typeface="Arial"/>
              <a:buChar char="○"/>
            </a:pPr>
            <a:r>
              <a:rPr b="0" lang="en" sz="1200" spc="-1" strike="noStrike">
                <a:solidFill>
                  <a:srgbClr val="34495e"/>
                </a:solidFill>
                <a:highlight>
                  <a:srgbClr val="ffffff"/>
                </a:highlight>
                <a:latin typeface="Arial"/>
                <a:ea typeface="Arial"/>
              </a:rPr>
              <a:t>In dataset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560">
              <a:lnSpc>
                <a:spcPct val="150000"/>
              </a:lnSpc>
              <a:buClr>
                <a:srgbClr val="34495e"/>
              </a:buClr>
              <a:buFont typeface="Arial"/>
              <a:buChar char="●"/>
            </a:pPr>
            <a:r>
              <a:rPr b="0" lang="en" sz="1200" spc="-1" strike="noStrike">
                <a:solidFill>
                  <a:srgbClr val="34495e"/>
                </a:solidFill>
                <a:highlight>
                  <a:srgbClr val="ffffff"/>
                </a:highlight>
                <a:latin typeface="Arial"/>
                <a:ea typeface="Arial"/>
              </a:rPr>
              <a:t>Night videos :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560">
              <a:lnSpc>
                <a:spcPct val="150000"/>
              </a:lnSpc>
              <a:buClr>
                <a:srgbClr val="34495e"/>
              </a:buClr>
              <a:buFont typeface="Arial"/>
              <a:buChar char="○"/>
            </a:pPr>
            <a:r>
              <a:rPr b="0" lang="en" sz="1200" spc="-1" strike="noStrike">
                <a:solidFill>
                  <a:srgbClr val="34495e"/>
                </a:solidFill>
                <a:highlight>
                  <a:srgbClr val="ffffff"/>
                </a:highlight>
                <a:latin typeface="Arial"/>
                <a:ea typeface="Arial"/>
              </a:rPr>
              <a:t>In dataset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560">
              <a:lnSpc>
                <a:spcPct val="150000"/>
              </a:lnSpc>
              <a:buClr>
                <a:srgbClr val="34495e"/>
              </a:buClr>
              <a:buFont typeface="Arial"/>
              <a:buChar char="●"/>
            </a:pPr>
            <a:r>
              <a:rPr b="0" lang="en" sz="12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Hard Shadows :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560">
              <a:lnSpc>
                <a:spcPct val="150000"/>
              </a:lnSpc>
              <a:buClr>
                <a:srgbClr val="595959"/>
              </a:buClr>
              <a:buFont typeface="Arial"/>
              <a:buChar char="○"/>
            </a:pPr>
            <a:r>
              <a:rPr b="0" lang="en" sz="12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In dataset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Overview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Problem statement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Literature Survey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Our Work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Future scope and conclusion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Preprocessing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311760" y="1152360"/>
            <a:ext cx="8520120" cy="1062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04560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200" spc="-1" strike="noStrike">
                <a:solidFill>
                  <a:srgbClr val="595959"/>
                </a:solidFill>
                <a:latin typeface="Arial"/>
                <a:ea typeface="Arial"/>
              </a:rPr>
              <a:t>Our model is size independent, however for training with batches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560">
              <a:lnSpc>
                <a:spcPct val="150000"/>
              </a:lnSpc>
              <a:buClr>
                <a:srgbClr val="595959"/>
              </a:buClr>
              <a:buFont typeface="Arial"/>
              <a:buChar char="○"/>
            </a:pPr>
            <a:r>
              <a:rPr b="0" lang="en" sz="1200" spc="-1" strike="noStrike">
                <a:solidFill>
                  <a:srgbClr val="595959"/>
                </a:solidFill>
                <a:latin typeface="Arial"/>
                <a:ea typeface="Arial"/>
              </a:rPr>
              <a:t>Random crop of size 224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560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200" spc="-1" strike="noStrike">
                <a:solidFill>
                  <a:srgbClr val="595959"/>
                </a:solidFill>
                <a:latin typeface="Arial"/>
                <a:ea typeface="Arial"/>
              </a:rPr>
              <a:t>Five types of labels in CDNet i.e each pixel in true mask is marked with one of the five. 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599"/>
              </a:spcBef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50000"/>
              </a:lnSpc>
              <a:spcBef>
                <a:spcPts val="1599"/>
              </a:spcBef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001"/>
              </a:spcBef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5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07" name="Group 3"/>
          <p:cNvGrpSpPr/>
          <p:nvPr/>
        </p:nvGrpSpPr>
        <p:grpSpPr>
          <a:xfrm>
            <a:off x="463680" y="2455560"/>
            <a:ext cx="7541280" cy="605520"/>
            <a:chOff x="463680" y="2455560"/>
            <a:chExt cx="7541280" cy="605520"/>
          </a:xfrm>
        </p:grpSpPr>
        <p:sp>
          <p:nvSpPr>
            <p:cNvPr id="208" name="CustomShape 4"/>
            <p:cNvSpPr/>
            <p:nvPr/>
          </p:nvSpPr>
          <p:spPr>
            <a:xfrm>
              <a:off x="463680" y="2472120"/>
              <a:ext cx="1171080" cy="572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>
                <a:lnSpc>
                  <a:spcPct val="150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Lato"/>
                  <a:ea typeface="Lato"/>
                </a:rPr>
                <a:t>0 : static</a:t>
              </a:r>
              <a:endParaRPr b="0" lang="en-IN" sz="1200" spc="-1" strike="noStrike">
                <a:latin typeface="Arial"/>
              </a:endParaRPr>
            </a:p>
            <a:p>
              <a:pPr>
                <a:lnSpc>
                  <a:spcPct val="150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highlight>
                    <a:srgbClr val="ffff00"/>
                  </a:highlight>
                  <a:latin typeface="Lato"/>
                  <a:ea typeface="Lato"/>
                </a:rPr>
                <a:t>Background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209" name="CustomShape 5"/>
            <p:cNvSpPr/>
            <p:nvPr/>
          </p:nvSpPr>
          <p:spPr>
            <a:xfrm>
              <a:off x="1602720" y="2472120"/>
              <a:ext cx="1561680" cy="572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>
                <a:lnSpc>
                  <a:spcPct val="150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Lato"/>
                  <a:ea typeface="Lato"/>
                </a:rPr>
                <a:t>50 : hard shadow</a:t>
              </a:r>
              <a:endParaRPr b="0" lang="en-IN" sz="1200" spc="-1" strike="noStrike">
                <a:latin typeface="Arial"/>
              </a:endParaRPr>
            </a:p>
            <a:p>
              <a:pPr>
                <a:lnSpc>
                  <a:spcPct val="150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highlight>
                    <a:srgbClr val="ffff00"/>
                  </a:highlight>
                  <a:latin typeface="Lato"/>
                  <a:ea typeface="Lato"/>
                </a:rPr>
                <a:t>Background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210" name="CustomShape 6"/>
            <p:cNvSpPr/>
            <p:nvPr/>
          </p:nvSpPr>
          <p:spPr>
            <a:xfrm>
              <a:off x="3278520" y="2455560"/>
              <a:ext cx="1773000" cy="605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>
                <a:lnSpc>
                  <a:spcPct val="150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Lato"/>
                  <a:ea typeface="Lato"/>
                </a:rPr>
                <a:t>85 : </a:t>
              </a:r>
              <a:r>
                <a:rPr b="0" lang="en" sz="1200" spc="-1" strike="noStrike">
                  <a:solidFill>
                    <a:srgbClr val="000000"/>
                  </a:solidFill>
                  <a:highlight>
                    <a:srgbClr val="ffff00"/>
                  </a:highlight>
                  <a:latin typeface="Lato"/>
                  <a:ea typeface="Lato"/>
                </a:rPr>
                <a:t>Outside ROI</a:t>
              </a:r>
              <a:endParaRPr b="0" lang="en-IN" sz="1200" spc="-1" strike="noStrike">
                <a:latin typeface="Arial"/>
              </a:endParaRPr>
            </a:p>
            <a:p>
              <a:pPr>
                <a:lnSpc>
                  <a:spcPct val="150000"/>
                </a:lnSpc>
                <a:tabLst>
                  <a:tab algn="l" pos="0"/>
                </a:tabLst>
              </a:pPr>
              <a:endParaRPr b="0" lang="en-IN" sz="1200" spc="-1" strike="noStrike">
                <a:latin typeface="Arial"/>
              </a:endParaRPr>
            </a:p>
            <a:p>
              <a:pPr>
                <a:lnSpc>
                  <a:spcPct val="150000"/>
                </a:lnSpc>
                <a:tabLst>
                  <a:tab algn="l" pos="0"/>
                </a:tabLst>
              </a:pP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211" name="CustomShape 7"/>
            <p:cNvSpPr/>
            <p:nvPr/>
          </p:nvSpPr>
          <p:spPr>
            <a:xfrm>
              <a:off x="4751280" y="2472120"/>
              <a:ext cx="2122920" cy="572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>
                <a:lnSpc>
                  <a:spcPct val="150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Lato"/>
                  <a:ea typeface="Lato"/>
                </a:rPr>
                <a:t>170 : Unknown motion</a:t>
              </a:r>
              <a:endParaRPr b="0" lang="en-IN" sz="1200" spc="-1" strike="noStrike">
                <a:latin typeface="Arial"/>
              </a:endParaRPr>
            </a:p>
            <a:p>
              <a:pPr>
                <a:lnSpc>
                  <a:spcPct val="150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highlight>
                    <a:srgbClr val="ffff00"/>
                  </a:highlight>
                  <a:latin typeface="Lato"/>
                  <a:ea typeface="Lato"/>
                </a:rPr>
                <a:t>Outside ROI</a:t>
              </a:r>
              <a:endParaRPr b="0" lang="en-IN" sz="1200" spc="-1" strike="noStrike">
                <a:latin typeface="Arial"/>
              </a:endParaRPr>
            </a:p>
          </p:txBody>
        </p:sp>
        <p:sp>
          <p:nvSpPr>
            <p:cNvPr id="212" name="CustomShape 8"/>
            <p:cNvSpPr/>
            <p:nvPr/>
          </p:nvSpPr>
          <p:spPr>
            <a:xfrm>
              <a:off x="6833880" y="2472120"/>
              <a:ext cx="1171080" cy="572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>
                <a:lnSpc>
                  <a:spcPct val="150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latin typeface="Lato"/>
                  <a:ea typeface="Lato"/>
                </a:rPr>
                <a:t>255 : Motion</a:t>
              </a:r>
              <a:endParaRPr b="0" lang="en-IN" sz="1200" spc="-1" strike="noStrike">
                <a:latin typeface="Arial"/>
              </a:endParaRPr>
            </a:p>
            <a:p>
              <a:pPr>
                <a:lnSpc>
                  <a:spcPct val="150000"/>
                </a:lnSpc>
                <a:tabLst>
                  <a:tab algn="l" pos="0"/>
                </a:tabLst>
              </a:pPr>
              <a:r>
                <a:rPr b="0" lang="en" sz="1200" spc="-1" strike="noStrike">
                  <a:solidFill>
                    <a:srgbClr val="000000"/>
                  </a:solidFill>
                  <a:highlight>
                    <a:srgbClr val="ffff00"/>
                  </a:highlight>
                  <a:latin typeface="Lato"/>
                  <a:ea typeface="Lato"/>
                </a:rPr>
                <a:t>Foreground</a:t>
              </a:r>
              <a:endParaRPr b="0" lang="en-IN" sz="1200" spc="-1" strike="noStrike">
                <a:latin typeface="Arial"/>
              </a:endParaRPr>
            </a:p>
          </p:txBody>
        </p:sp>
      </p:grpSp>
      <p:sp>
        <p:nvSpPr>
          <p:cNvPr id="213" name="CustomShape 9"/>
          <p:cNvSpPr/>
          <p:nvPr/>
        </p:nvSpPr>
        <p:spPr>
          <a:xfrm>
            <a:off x="496440" y="3330000"/>
            <a:ext cx="829764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17160">
              <a:lnSpc>
                <a:spcPct val="100000"/>
              </a:lnSpc>
              <a:buClr>
                <a:srgbClr val="666666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666666"/>
                </a:solidFill>
                <a:latin typeface="Arial"/>
                <a:ea typeface="Arial"/>
              </a:rPr>
              <a:t>We don't train on the pixels that are outside ROI. 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Preprocessing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04560">
              <a:lnSpc>
                <a:spcPct val="180000"/>
              </a:lnSpc>
              <a:spcBef>
                <a:spcPts val="1001"/>
              </a:spcBef>
              <a:buClr>
                <a:srgbClr val="333333"/>
              </a:buClr>
              <a:buFont typeface="Arial"/>
              <a:buChar char="●"/>
            </a:pPr>
            <a:r>
              <a:rPr b="0" lang="en" sz="1200" spc="-1" strike="noStrike">
                <a:solidFill>
                  <a:srgbClr val="595959"/>
                </a:solidFill>
                <a:latin typeface="Arial"/>
                <a:ea typeface="Arial"/>
              </a:rPr>
              <a:t>Random illumination change. 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560">
              <a:lnSpc>
                <a:spcPct val="180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200" spc="-1" strike="noStrike">
                <a:solidFill>
                  <a:srgbClr val="595959"/>
                </a:solidFill>
                <a:latin typeface="Arial"/>
                <a:ea typeface="Arial"/>
              </a:rPr>
              <a:t>Normalise the image to the range [ 0, 1 ]. 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560">
              <a:lnSpc>
                <a:spcPct val="180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200" spc="-1" strike="noStrike">
                <a:solidFill>
                  <a:srgbClr val="595959"/>
                </a:solidFill>
                <a:latin typeface="Arial"/>
                <a:ea typeface="Arial"/>
              </a:rPr>
              <a:t>Make the mask single channel and binary [ 0, 1 ] .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560">
              <a:lnSpc>
                <a:spcPct val="180000"/>
              </a:lnSpc>
              <a:buClr>
                <a:srgbClr val="595959"/>
              </a:buClr>
              <a:buFont typeface="Arial"/>
              <a:buChar char="○"/>
            </a:pPr>
            <a:r>
              <a:rPr b="0" lang="en" sz="1200" spc="-1" strike="noStrike">
                <a:solidFill>
                  <a:srgbClr val="595959"/>
                </a:solidFill>
                <a:latin typeface="Arial"/>
                <a:ea typeface="Arial"/>
              </a:rPr>
              <a:t>Include value 0.85 for outside ROI regions. 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8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Model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04560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200" spc="-1" strike="noStrike">
                <a:solidFill>
                  <a:srgbClr val="595959"/>
                </a:solidFill>
                <a:latin typeface="Arial"/>
                <a:ea typeface="Arial"/>
              </a:rPr>
              <a:t>A fully connected CNN ( FCNN ) model with 5 layers.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560">
              <a:lnSpc>
                <a:spcPct val="150000"/>
              </a:lnSpc>
              <a:buClr>
                <a:srgbClr val="595959"/>
              </a:buClr>
              <a:buFont typeface="Arial"/>
              <a:buChar char="○"/>
            </a:pPr>
            <a:r>
              <a:rPr b="0" lang="en" sz="1200" spc="-1" strike="noStrike">
                <a:solidFill>
                  <a:srgbClr val="595959"/>
                </a:solidFill>
                <a:latin typeface="Arial"/>
                <a:ea typeface="Arial"/>
              </a:rPr>
              <a:t>FCNN is important because we want our model to be independent of input size.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560">
              <a:lnSpc>
                <a:spcPct val="150000"/>
              </a:lnSpc>
              <a:buClr>
                <a:srgbClr val="595959"/>
              </a:buClr>
              <a:buFont typeface="Arial"/>
              <a:buChar char="○"/>
            </a:pPr>
            <a:r>
              <a:rPr b="0" lang="en" sz="1200" spc="-1" strike="noStrike">
                <a:solidFill>
                  <a:srgbClr val="595959"/>
                </a:solidFill>
                <a:latin typeface="Arial"/>
                <a:ea typeface="Arial"/>
              </a:rPr>
              <a:t>Kernel size : 3 with pad : 1 so that width and height remains same. 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560">
              <a:lnSpc>
                <a:spcPct val="150000"/>
              </a:lnSpc>
              <a:buClr>
                <a:srgbClr val="595959"/>
              </a:buClr>
              <a:buFont typeface="Arial"/>
              <a:buChar char="○"/>
            </a:pPr>
            <a:r>
              <a:rPr b="0" lang="en" sz="1200" spc="-1" strike="noStrike">
                <a:solidFill>
                  <a:srgbClr val="595959"/>
                </a:solidFill>
                <a:latin typeface="Arial"/>
                <a:ea typeface="Arial"/>
              </a:rPr>
              <a:t>ReLU nonlinearity after Convolution 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560">
              <a:lnSpc>
                <a:spcPct val="150000"/>
              </a:lnSpc>
              <a:buClr>
                <a:srgbClr val="595959"/>
              </a:buClr>
              <a:buFont typeface="Arial"/>
              <a:buChar char="○"/>
            </a:pPr>
            <a:r>
              <a:rPr b="0" lang="en" sz="1200" spc="-1" strike="noStrike">
                <a:solidFill>
                  <a:srgbClr val="595959"/>
                </a:solidFill>
                <a:latin typeface="Arial"/>
                <a:ea typeface="Arial"/>
              </a:rPr>
              <a:t>Batch Normalisation after non-linearity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560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200" spc="-1" strike="noStrike">
                <a:solidFill>
                  <a:srgbClr val="595959"/>
                </a:solidFill>
                <a:latin typeface="Arial"/>
                <a:ea typeface="Arial"/>
              </a:rPr>
              <a:t>Sigmoid after last layer to map the outputs to probability distribution for each pixel to be background or foreground. 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599"/>
              </a:spcBef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Algorithm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Google Shape;238;p34" descr=""/>
          <p:cNvPicPr/>
          <p:nvPr/>
        </p:nvPicPr>
        <p:blipFill>
          <a:blip r:embed="rId1"/>
          <a:stretch/>
        </p:blipFill>
        <p:spPr>
          <a:xfrm>
            <a:off x="2489400" y="111600"/>
            <a:ext cx="5263200" cy="3380040"/>
          </a:xfrm>
          <a:prstGeom prst="rect">
            <a:avLst/>
          </a:prstGeom>
          <a:ln>
            <a:noFill/>
          </a:ln>
        </p:spPr>
      </p:pic>
      <p:pic>
        <p:nvPicPr>
          <p:cNvPr id="220" name="Google Shape;239;p34" descr=""/>
          <p:cNvPicPr/>
          <p:nvPr/>
        </p:nvPicPr>
        <p:blipFill>
          <a:blip r:embed="rId2"/>
          <a:stretch/>
        </p:blipFill>
        <p:spPr>
          <a:xfrm>
            <a:off x="2972880" y="3281760"/>
            <a:ext cx="5859000" cy="173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311760" y="444960"/>
            <a:ext cx="28285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Loss function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311760" y="1152360"/>
            <a:ext cx="2950560" cy="666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17160">
              <a:lnSpc>
                <a:spcPct val="115000"/>
              </a:lnSpc>
              <a:spcAft>
                <a:spcPts val="1001"/>
              </a:spcAft>
              <a:buClr>
                <a:srgbClr val="595959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We used Jaccard distance as our loss measure.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3" name="Google Shape;246;p35" descr=""/>
          <p:cNvPicPr/>
          <p:nvPr/>
        </p:nvPicPr>
        <p:blipFill>
          <a:blip r:embed="rId1"/>
          <a:stretch/>
        </p:blipFill>
        <p:spPr>
          <a:xfrm>
            <a:off x="3589560" y="1819440"/>
            <a:ext cx="5554080" cy="3179520"/>
          </a:xfrm>
          <a:prstGeom prst="rect">
            <a:avLst/>
          </a:prstGeom>
          <a:ln>
            <a:noFill/>
          </a:ln>
        </p:spPr>
      </p:pic>
      <p:grpSp>
        <p:nvGrpSpPr>
          <p:cNvPr id="224" name="Group 3"/>
          <p:cNvGrpSpPr/>
          <p:nvPr/>
        </p:nvGrpSpPr>
        <p:grpSpPr>
          <a:xfrm>
            <a:off x="4049640" y="79200"/>
            <a:ext cx="5018040" cy="666360"/>
            <a:chOff x="4049640" y="79200"/>
            <a:chExt cx="5018040" cy="666360"/>
          </a:xfrm>
        </p:grpSpPr>
        <p:pic>
          <p:nvPicPr>
            <p:cNvPr id="225" name="Google Shape;248;p35" descr=""/>
            <p:cNvPicPr/>
            <p:nvPr/>
          </p:nvPicPr>
          <p:blipFill>
            <a:blip r:embed="rId2"/>
            <a:stretch/>
          </p:blipFill>
          <p:spPr>
            <a:xfrm>
              <a:off x="5562720" y="79200"/>
              <a:ext cx="3504960" cy="666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6" name="CustomShape 4"/>
            <p:cNvSpPr/>
            <p:nvPr/>
          </p:nvSpPr>
          <p:spPr>
            <a:xfrm>
              <a:off x="4049640" y="174240"/>
              <a:ext cx="1457640" cy="36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666666"/>
                  </a:solidFill>
                  <a:latin typeface="Arial"/>
                  <a:ea typeface="Arial"/>
                </a:rPr>
                <a:t>Jaccard Index</a:t>
              </a:r>
              <a:endParaRPr b="0" lang="en-IN" sz="1400" spc="-1" strike="noStrike">
                <a:latin typeface="Arial"/>
              </a:endParaRPr>
            </a:p>
          </p:txBody>
        </p:sp>
      </p:grpSp>
      <p:grpSp>
        <p:nvGrpSpPr>
          <p:cNvPr id="227" name="Group 5"/>
          <p:cNvGrpSpPr/>
          <p:nvPr/>
        </p:nvGrpSpPr>
        <p:grpSpPr>
          <a:xfrm>
            <a:off x="3774600" y="784440"/>
            <a:ext cx="5293080" cy="657000"/>
            <a:chOff x="3774600" y="784440"/>
            <a:chExt cx="5293080" cy="657000"/>
          </a:xfrm>
        </p:grpSpPr>
        <p:pic>
          <p:nvPicPr>
            <p:cNvPr id="228" name="Google Shape;251;p35" descr=""/>
            <p:cNvPicPr/>
            <p:nvPr/>
          </p:nvPicPr>
          <p:blipFill>
            <a:blip r:embed="rId3"/>
            <a:stretch/>
          </p:blipFill>
          <p:spPr>
            <a:xfrm>
              <a:off x="5353200" y="784440"/>
              <a:ext cx="3714480" cy="657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9" name="CustomShape 6"/>
            <p:cNvSpPr/>
            <p:nvPr/>
          </p:nvSpPr>
          <p:spPr>
            <a:xfrm>
              <a:off x="3774600" y="931680"/>
              <a:ext cx="1594080" cy="362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666666"/>
                  </a:solidFill>
                  <a:latin typeface="Arial"/>
                  <a:ea typeface="Arial"/>
                </a:rPr>
                <a:t>Jaccard Distance</a:t>
              </a:r>
              <a:endParaRPr b="0" lang="en-IN" sz="1400" spc="-1" strike="noStrike">
                <a:latin typeface="Arial"/>
              </a:endParaRPr>
            </a:p>
          </p:txBody>
        </p:sp>
      </p:grpSp>
      <p:sp>
        <p:nvSpPr>
          <p:cNvPr id="230" name="CustomShape 7"/>
          <p:cNvSpPr/>
          <p:nvPr/>
        </p:nvSpPr>
        <p:spPr>
          <a:xfrm>
            <a:off x="249480" y="2058840"/>
            <a:ext cx="2952720" cy="152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marL="457200" indent="-3171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We smoothed our loss to prevent loss decay to zero. 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001"/>
              </a:spcBef>
              <a:spcAft>
                <a:spcPts val="1001"/>
              </a:spcAft>
              <a:buClr>
                <a:srgbClr val="595959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The pixels that are Outside ROI are not considered in loss and hence in training.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9" dur="indefinite" restart="never" nodeType="tmRoot">
          <p:childTnLst>
            <p:seq>
              <p:cTn id="260" dur="indefinite" nodeType="mainSeq">
                <p:childTnLst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5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0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3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8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3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Optimizer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171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Adam with standard learning rate of 0.001.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" sz="1050" spc="-1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</a:rPr>
              <a:t>optimizer = optim.Adam(net.parameters(), 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0" lang="en" sz="1050" spc="-1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</a:rPr>
              <a:t>                       </a:t>
            </a:r>
            <a:r>
              <a:rPr b="0" lang="en" sz="1050" spc="-1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</a:rPr>
              <a:t>	</a:t>
            </a:r>
            <a:r>
              <a:rPr b="0" lang="en" sz="1050" spc="-1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</a:rPr>
              <a:t>lr=</a:t>
            </a:r>
            <a:r>
              <a:rPr b="0" lang="en" sz="1050" spc="-1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</a:rPr>
              <a:t>0.001</a:t>
            </a:r>
            <a:r>
              <a:rPr b="0" lang="en" sz="1050" spc="-1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</a:rPr>
              <a:t>, 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0" lang="en" sz="1050" spc="-1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</a:rPr>
              <a:t>                       </a:t>
            </a:r>
            <a:r>
              <a:rPr b="0" lang="en" sz="1050" spc="-1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</a:rPr>
              <a:t>	</a:t>
            </a:r>
            <a:r>
              <a:rPr b="0" lang="en" sz="1050" spc="-1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</a:rPr>
              <a:t>betas=(</a:t>
            </a:r>
            <a:r>
              <a:rPr b="0" lang="en" sz="1050" spc="-1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</a:rPr>
              <a:t>0.9</a:t>
            </a:r>
            <a:r>
              <a:rPr b="0" lang="en" sz="1050" spc="-1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</a:rPr>
              <a:t>, </a:t>
            </a:r>
            <a:r>
              <a:rPr b="0" lang="en" sz="1050" spc="-1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</a:rPr>
              <a:t>0.999</a:t>
            </a:r>
            <a:r>
              <a:rPr b="0" lang="en" sz="1050" spc="-1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</a:rPr>
              <a:t>), 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0" lang="en" sz="1050" spc="-1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</a:rPr>
              <a:t>                       </a:t>
            </a:r>
            <a:r>
              <a:rPr b="0" lang="en" sz="1050" spc="-1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</a:rPr>
              <a:t>	</a:t>
            </a:r>
            <a:r>
              <a:rPr b="0" lang="en" sz="1050" spc="-1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</a:rPr>
              <a:t>eps=</a:t>
            </a:r>
            <a:r>
              <a:rPr b="0" lang="en" sz="1050" spc="-1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</a:rPr>
              <a:t>1e-08</a:t>
            </a:r>
            <a:r>
              <a:rPr b="0" lang="en" sz="1050" spc="-1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</a:rPr>
              <a:t>, 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5000"/>
              </a:lnSpc>
              <a:tabLst>
                <a:tab algn="l" pos="0"/>
              </a:tabLst>
            </a:pPr>
            <a:r>
              <a:rPr b="0" lang="en" sz="1050" spc="-1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</a:rPr>
              <a:t>                       </a:t>
            </a:r>
            <a:r>
              <a:rPr b="0" lang="en" sz="1050" spc="-1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</a:rPr>
              <a:t>	</a:t>
            </a:r>
            <a:r>
              <a:rPr b="0" lang="en" sz="1050" spc="-1" strike="noStrik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</a:rPr>
              <a:t>)</a:t>
            </a: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endParaRPr b="0" lang="en-IN" sz="1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Results - Training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5" name="Google Shape;266;p37" descr=""/>
          <p:cNvPicPr/>
          <p:nvPr/>
        </p:nvPicPr>
        <p:blipFill>
          <a:blip r:embed="rId1"/>
          <a:stretch/>
        </p:blipFill>
        <p:spPr>
          <a:xfrm>
            <a:off x="4774680" y="0"/>
            <a:ext cx="3872880" cy="514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Results - Training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Google Shape;273;p38" descr=""/>
          <p:cNvPicPr/>
          <p:nvPr/>
        </p:nvPicPr>
        <p:blipFill>
          <a:blip r:embed="rId1"/>
          <a:stretch/>
        </p:blipFill>
        <p:spPr>
          <a:xfrm>
            <a:off x="4572000" y="0"/>
            <a:ext cx="387576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Results - Validation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" name="Google Shape;279;p39" descr=""/>
          <p:cNvPicPr/>
          <p:nvPr/>
        </p:nvPicPr>
        <p:blipFill>
          <a:blip r:embed="rId1"/>
          <a:stretch/>
        </p:blipFill>
        <p:spPr>
          <a:xfrm>
            <a:off x="3963600" y="0"/>
            <a:ext cx="5180040" cy="5143320"/>
          </a:xfrm>
          <a:prstGeom prst="rect">
            <a:avLst/>
          </a:prstGeom>
          <a:ln>
            <a:noFill/>
          </a:ln>
        </p:spPr>
      </p:pic>
      <p:sp>
        <p:nvSpPr>
          <p:cNvPr id="241" name="CustomShape 2"/>
          <p:cNvSpPr/>
          <p:nvPr/>
        </p:nvSpPr>
        <p:spPr>
          <a:xfrm>
            <a:off x="1464480" y="1188360"/>
            <a:ext cx="1415160" cy="95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Unable to capture camouflage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2880000" y="1664280"/>
            <a:ext cx="1269000" cy="32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4"/>
          <p:cNvSpPr/>
          <p:nvPr/>
        </p:nvSpPr>
        <p:spPr>
          <a:xfrm>
            <a:off x="2880000" y="1664280"/>
            <a:ext cx="5149440" cy="38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5"/>
          <p:cNvSpPr/>
          <p:nvPr/>
        </p:nvSpPr>
        <p:spPr>
          <a:xfrm>
            <a:off x="1570320" y="2595600"/>
            <a:ext cx="1496520" cy="123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Able to capture good background 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45" name="CustomShape 6"/>
          <p:cNvSpPr/>
          <p:nvPr/>
        </p:nvSpPr>
        <p:spPr>
          <a:xfrm flipH="1" rot="10800000">
            <a:off x="3067560" y="2091960"/>
            <a:ext cx="3546720" cy="112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ff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Results - Validation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7" name="Google Shape;290;p40" descr=""/>
          <p:cNvPicPr/>
          <p:nvPr/>
        </p:nvPicPr>
        <p:blipFill>
          <a:blip r:embed="rId1"/>
          <a:stretch/>
        </p:blipFill>
        <p:spPr>
          <a:xfrm>
            <a:off x="4887360" y="0"/>
            <a:ext cx="2586960" cy="5143320"/>
          </a:xfrm>
          <a:prstGeom prst="rect">
            <a:avLst/>
          </a:prstGeom>
          <a:ln>
            <a:noFill/>
          </a:ln>
        </p:spPr>
      </p:pic>
      <p:pic>
        <p:nvPicPr>
          <p:cNvPr id="248" name="Google Shape;291;p40" descr=""/>
          <p:cNvPicPr/>
          <p:nvPr/>
        </p:nvPicPr>
        <p:blipFill>
          <a:blip r:embed="rId2"/>
          <a:stretch/>
        </p:blipFill>
        <p:spPr>
          <a:xfrm>
            <a:off x="7751160" y="0"/>
            <a:ext cx="1392480" cy="5143320"/>
          </a:xfrm>
          <a:prstGeom prst="rect">
            <a:avLst/>
          </a:prstGeom>
          <a:ln>
            <a:noFill/>
          </a:ln>
        </p:spPr>
      </p:pic>
      <p:sp>
        <p:nvSpPr>
          <p:cNvPr id="249" name="CustomShape 2"/>
          <p:cNvSpPr/>
          <p:nvPr/>
        </p:nvSpPr>
        <p:spPr>
          <a:xfrm>
            <a:off x="951840" y="2547360"/>
            <a:ext cx="124092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Able to capture other than camouflage. 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 flipH="1" rot="10800000">
            <a:off x="2192040" y="2099880"/>
            <a:ext cx="2940120" cy="99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ff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4e5f5"/>
            </a:gs>
            <a:gs pos="100000">
              <a:srgbClr val="70a4d5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Prob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lem 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stat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eme</a:t>
            </a: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nt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311760" y="220320"/>
            <a:ext cx="4259880" cy="4348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1" lang="en" sz="1600" spc="-1" strike="noStrike" u="sng">
                <a:solidFill>
                  <a:srgbClr val="595959"/>
                </a:solidFill>
                <a:uFillTx/>
                <a:latin typeface="Arial"/>
                <a:ea typeface="Arial"/>
              </a:rPr>
              <a:t>Insights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50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Dataset is not sufficient.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599"/>
              </a:spcBef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4702320" y="220320"/>
            <a:ext cx="406728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Plan</a:t>
            </a:r>
            <a:endParaRPr b="0" lang="en-IN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6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666666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666666"/>
                </a:solidFill>
                <a:latin typeface="Arial"/>
                <a:ea typeface="Arial"/>
              </a:rPr>
              <a:t>We need more dataset.</a:t>
            </a:r>
            <a:endParaRPr b="0" lang="en-IN" sz="1400" spc="-1" strike="noStrike"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666666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666666"/>
                </a:solidFill>
                <a:latin typeface="Arial"/>
                <a:ea typeface="Arial"/>
              </a:rPr>
              <a:t>There are not much real datasets available for the task.</a:t>
            </a:r>
            <a:endParaRPr b="0" lang="en-IN" sz="1400" spc="-1" strike="noStrike"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666666"/>
              </a:buClr>
              <a:buFont typeface="Arial"/>
              <a:buChar char="○"/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666666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666666"/>
                </a:solidFill>
                <a:latin typeface="Arial"/>
                <a:ea typeface="Arial"/>
              </a:rPr>
              <a:t>Since our target is similar to creating a general background and input frame comparator, we decided to create a synthetic dataset.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311760" y="220320"/>
            <a:ext cx="4259880" cy="4348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1" lang="en" sz="1600" spc="-1" strike="noStrike" u="sng">
                <a:solidFill>
                  <a:srgbClr val="595959"/>
                </a:solidFill>
                <a:uFillTx/>
                <a:latin typeface="Arial"/>
                <a:ea typeface="Arial"/>
              </a:rPr>
              <a:t>Insights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50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Camouflage is a difficult situation to capture.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Our dataset have few images to capture the pattern.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50000"/>
              </a:lnSpc>
              <a:spcBef>
                <a:spcPts val="1599"/>
              </a:spcBef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4702320" y="220320"/>
            <a:ext cx="406728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Plan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6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666666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666666"/>
                </a:solidFill>
                <a:latin typeface="Arial"/>
                <a:ea typeface="Arial"/>
              </a:rPr>
              <a:t>We need to ensure good amount of patterns related to camouflage in our synthetic dataset.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311760" y="220320"/>
            <a:ext cx="4259880" cy="4348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1" lang="en" sz="1600" spc="-1" strike="noStrike" u="sng">
                <a:solidFill>
                  <a:srgbClr val="595959"/>
                </a:solidFill>
                <a:uFillTx/>
                <a:latin typeface="Arial"/>
                <a:ea typeface="Arial"/>
              </a:rPr>
              <a:t>Insight 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50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The whole training was done on Google Colab, while reading data from Google Drive storage.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Each iteration takes ~2hrs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595959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I trained for ~30 epochs with iterative improvement.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4702320" y="220320"/>
            <a:ext cx="4067280" cy="434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Plan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600" spc="-1" strike="noStrike"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666666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666666"/>
                </a:solidFill>
                <a:latin typeface="Arial"/>
                <a:ea typeface="Arial"/>
              </a:rPr>
              <a:t>We need more and fast computing power.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666666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666666"/>
                </a:solidFill>
                <a:latin typeface="Arial"/>
                <a:ea typeface="Arial"/>
              </a:rPr>
              <a:t>A dedicated system or Cloud service. 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Synthetic dataset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17160">
              <a:lnSpc>
                <a:spcPct val="150000"/>
              </a:lnSpc>
              <a:buClr>
                <a:srgbClr val="666666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666666"/>
                </a:solidFill>
                <a:latin typeface="Arial"/>
                <a:ea typeface="Arial"/>
              </a:rPr>
              <a:t>Take a good dataset like COCO.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666666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666666"/>
                </a:solidFill>
                <a:latin typeface="Arial"/>
                <a:ea typeface="Arial"/>
              </a:rPr>
              <a:t>Take two random image from COCO : R_IMG1 and R_IMG2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666666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666666"/>
                </a:solidFill>
                <a:latin typeface="Arial"/>
                <a:ea typeface="Arial"/>
              </a:rPr>
              <a:t>Take a random mask from CDNet : R_MASK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5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rgbClr val="595959"/>
                </a:solidFill>
                <a:latin typeface="Courier New"/>
                <a:ea typeface="Courier New"/>
              </a:rPr>
              <a:t>Use R_IMG2 as background.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5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rgbClr val="595959"/>
                </a:solidFill>
                <a:latin typeface="Courier New"/>
                <a:ea typeface="Courier New"/>
              </a:rPr>
              <a:t>Cut out the R_MASK from R_IMG2 and paste over background. 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" sz="1200" spc="-1" strike="noStrike">
                <a:solidFill>
                  <a:srgbClr val="595959"/>
                </a:solidFill>
                <a:latin typeface="Courier New"/>
                <a:ea typeface="Courier New"/>
              </a:rPr>
              <a:t>	</a:t>
            </a:r>
            <a:r>
              <a:rPr b="0" lang="en" sz="1200" spc="-1" strike="noStrike">
                <a:solidFill>
                  <a:srgbClr val="595959"/>
                </a:solidFill>
                <a:latin typeface="Courier New"/>
                <a:ea typeface="Courier New"/>
              </a:rPr>
              <a:t>	</a:t>
            </a:r>
            <a:r>
              <a:rPr b="0" lang="en" sz="1200" spc="-1" strike="noStrike">
                <a:solidFill>
                  <a:srgbClr val="595959"/>
                </a:solidFill>
                <a:latin typeface="Courier New"/>
                <a:ea typeface="Courier New"/>
              </a:rPr>
              <a:t>Target_input = R_MASK * R_IMG1 + ( 1 - R_MASK ) * R_IMG2 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50000"/>
              </a:lnSpc>
              <a:spcBef>
                <a:spcPts val="1599"/>
              </a:spcBef>
              <a:buClr>
                <a:srgbClr val="666666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666666"/>
                </a:solidFill>
                <a:latin typeface="Arial"/>
                <a:ea typeface="Arial"/>
              </a:rPr>
              <a:t>Now we have synthetic target_input, Background image and true mask.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666666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400" spc="-1" strike="noStrike">
                <a:solidFill>
                  <a:srgbClr val="666666"/>
                </a:solidFill>
                <a:latin typeface="Arial"/>
                <a:ea typeface="Arial"/>
              </a:rPr>
              <a:t>We believe that this will improve our algorithm for general background subtraction.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roup 1"/>
          <p:cNvGrpSpPr/>
          <p:nvPr/>
        </p:nvGrpSpPr>
        <p:grpSpPr>
          <a:xfrm>
            <a:off x="4151520" y="99720"/>
            <a:ext cx="4731840" cy="4731840"/>
            <a:chOff x="4151520" y="99720"/>
            <a:chExt cx="4731840" cy="4731840"/>
          </a:xfrm>
        </p:grpSpPr>
        <p:pic>
          <p:nvPicPr>
            <p:cNvPr id="260" name="Google Shape;323;p45" descr=""/>
            <p:cNvPicPr/>
            <p:nvPr/>
          </p:nvPicPr>
          <p:blipFill>
            <a:blip r:embed="rId1"/>
            <a:stretch/>
          </p:blipFill>
          <p:spPr>
            <a:xfrm>
              <a:off x="4151520" y="99720"/>
              <a:ext cx="4731840" cy="4731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1" name="CustomShape 2"/>
            <p:cNvSpPr/>
            <p:nvPr/>
          </p:nvSpPr>
          <p:spPr>
            <a:xfrm>
              <a:off x="4531320" y="252720"/>
              <a:ext cx="845640" cy="373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R_IMG1</a:t>
              </a:r>
              <a:endParaRPr b="0" lang="en-IN" sz="1400" spc="-1" strike="noStrike">
                <a:latin typeface="Arial"/>
              </a:endParaRPr>
            </a:p>
          </p:txBody>
        </p:sp>
        <p:sp>
          <p:nvSpPr>
            <p:cNvPr id="262" name="CustomShape 3"/>
            <p:cNvSpPr/>
            <p:nvPr/>
          </p:nvSpPr>
          <p:spPr>
            <a:xfrm>
              <a:off x="7287120" y="252720"/>
              <a:ext cx="845640" cy="373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R_IMG2</a:t>
              </a:r>
              <a:endParaRPr b="0" lang="en-IN" sz="1400" spc="-1" strike="noStrike">
                <a:latin typeface="Arial"/>
              </a:endParaRPr>
            </a:p>
          </p:txBody>
        </p:sp>
        <p:sp>
          <p:nvSpPr>
            <p:cNvPr id="263" name="CustomShape 4"/>
            <p:cNvSpPr/>
            <p:nvPr/>
          </p:nvSpPr>
          <p:spPr>
            <a:xfrm>
              <a:off x="4984920" y="2376720"/>
              <a:ext cx="1002600" cy="373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R_MASK</a:t>
              </a:r>
              <a:endParaRPr b="0" lang="en-IN" sz="1400" spc="-1" strike="noStrike">
                <a:latin typeface="Arial"/>
              </a:endParaRPr>
            </a:p>
          </p:txBody>
        </p:sp>
        <p:sp>
          <p:nvSpPr>
            <p:cNvPr id="264" name="CustomShape 5"/>
            <p:cNvSpPr/>
            <p:nvPr/>
          </p:nvSpPr>
          <p:spPr>
            <a:xfrm>
              <a:off x="7287120" y="2412360"/>
              <a:ext cx="1596240" cy="373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Target input</a:t>
              </a:r>
              <a:endParaRPr b="0" lang="en-IN" sz="1400" spc="-1" strike="noStrike">
                <a:latin typeface="Arial"/>
              </a:endParaRPr>
            </a:p>
          </p:txBody>
        </p:sp>
      </p:grpSp>
      <p:sp>
        <p:nvSpPr>
          <p:cNvPr id="265" name="CustomShape 6"/>
          <p:cNvSpPr/>
          <p:nvPr/>
        </p:nvSpPr>
        <p:spPr>
          <a:xfrm>
            <a:off x="81360" y="317880"/>
            <a:ext cx="1856880" cy="23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999999"/>
                </a:solidFill>
                <a:latin typeface="Arial"/>
                <a:ea typeface="Arial"/>
              </a:rPr>
              <a:t>Please ignore the segmentation mask over the images.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999999"/>
                </a:solidFill>
                <a:latin typeface="Arial"/>
                <a:ea typeface="Arial"/>
              </a:rPr>
              <a:t>This is due to web-viewer image in COCO are by default segmentation covered.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IN" sz="1400" spc="-1" strike="noStrike">
                <a:solidFill>
                  <a:srgbClr val="000000"/>
                </a:solidFill>
                <a:latin typeface="Arial"/>
              </a:rPr>
              <a:t>COCO dataset</a:t>
            </a:r>
            <a:endParaRPr b="1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We used COCO 2014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COCO train Images ~84K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COCO val images ~41k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IN" sz="1400" spc="-1" strike="noStrike">
                <a:solidFill>
                  <a:srgbClr val="000000"/>
                </a:solidFill>
                <a:latin typeface="Arial"/>
              </a:rPr>
              <a:t>Synthetic Dataset</a:t>
            </a:r>
            <a:endParaRPr b="1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Train size 200_000 random tuples of ( randomImage1, randomImage2 )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Validation size 5_000 random tuples of ( randomImage1, randomImage2)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0" y="756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Training results on Results on Synthetic Data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0" y="468360"/>
            <a:ext cx="9143640" cy="457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0" y="756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Training results on Results on Synthetic Data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-11520" y="483480"/>
            <a:ext cx="9143640" cy="457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0" y="756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Validation results on Results on Synthetic Data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0" y="432000"/>
            <a:ext cx="9143640" cy="457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Data view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311760" y="1152360"/>
            <a:ext cx="6216480" cy="466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171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Consider the camera mounted at the security gate.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4" name="Group 3"/>
          <p:cNvGrpSpPr/>
          <p:nvPr/>
        </p:nvGrpSpPr>
        <p:grpSpPr>
          <a:xfrm>
            <a:off x="311760" y="280440"/>
            <a:ext cx="8734680" cy="2285280"/>
            <a:chOff x="311760" y="280440"/>
            <a:chExt cx="8734680" cy="2285280"/>
          </a:xfrm>
        </p:grpSpPr>
        <p:pic>
          <p:nvPicPr>
            <p:cNvPr id="125" name="Google Shape;68;p15" descr=""/>
            <p:cNvPicPr/>
            <p:nvPr/>
          </p:nvPicPr>
          <p:blipFill>
            <a:blip r:embed="rId1"/>
            <a:srcRect l="0" t="0" r="0" b="48563"/>
            <a:stretch/>
          </p:blipFill>
          <p:spPr>
            <a:xfrm>
              <a:off x="6528600" y="280440"/>
              <a:ext cx="2517840" cy="1550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6" name="CustomShape 4"/>
            <p:cNvSpPr/>
            <p:nvPr/>
          </p:nvSpPr>
          <p:spPr>
            <a:xfrm>
              <a:off x="311760" y="1830960"/>
              <a:ext cx="4608720" cy="734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marL="457200" indent="-317160">
                <a:lnSpc>
                  <a:spcPct val="115000"/>
                </a:lnSpc>
                <a:buClr>
                  <a:srgbClr val="595959"/>
                </a:buClr>
                <a:buFont typeface="Arial"/>
                <a:buChar char="●"/>
              </a:pPr>
              <a:r>
                <a:rPr b="0" lang="en" sz="1400" spc="-1" strike="noStrike">
                  <a:solidFill>
                    <a:srgbClr val="595959"/>
                  </a:solidFill>
                  <a:latin typeface="Arial"/>
                  <a:ea typeface="Arial"/>
                </a:rPr>
                <a:t>We have a static image i.e the image to be considered as background.</a:t>
              </a:r>
              <a:endParaRPr b="0" lang="en-IN" sz="1400" spc="-1" strike="noStrike">
                <a:latin typeface="Arial"/>
              </a:endParaRPr>
            </a:p>
          </p:txBody>
        </p:sp>
        <p:sp>
          <p:nvSpPr>
            <p:cNvPr id="127" name="CustomShape 5"/>
            <p:cNvSpPr/>
            <p:nvPr/>
          </p:nvSpPr>
          <p:spPr>
            <a:xfrm flipH="1" rot="10800000">
              <a:off x="4920840" y="1056240"/>
              <a:ext cx="1607760" cy="1142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8" name="Group 6"/>
          <p:cNvGrpSpPr/>
          <p:nvPr/>
        </p:nvGrpSpPr>
        <p:grpSpPr>
          <a:xfrm>
            <a:off x="340200" y="2748600"/>
            <a:ext cx="8706240" cy="1469160"/>
            <a:chOff x="340200" y="2748600"/>
            <a:chExt cx="8706240" cy="1469160"/>
          </a:xfrm>
        </p:grpSpPr>
        <p:pic>
          <p:nvPicPr>
            <p:cNvPr id="129" name="Google Shape;72;p15" descr=""/>
            <p:cNvPicPr/>
            <p:nvPr/>
          </p:nvPicPr>
          <p:blipFill>
            <a:blip r:embed="rId2"/>
            <a:srcRect l="0" t="51248" r="0" b="0"/>
            <a:stretch/>
          </p:blipFill>
          <p:spPr>
            <a:xfrm>
              <a:off x="6528600" y="2748600"/>
              <a:ext cx="2517840" cy="1469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0" name="CustomShape 7"/>
            <p:cNvSpPr/>
            <p:nvPr/>
          </p:nvSpPr>
          <p:spPr>
            <a:xfrm>
              <a:off x="340200" y="2882520"/>
              <a:ext cx="4579920" cy="501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marL="457200" indent="-317160">
                <a:lnSpc>
                  <a:spcPct val="115000"/>
                </a:lnSpc>
                <a:buClr>
                  <a:srgbClr val="595959"/>
                </a:buClr>
                <a:buFont typeface="Arial"/>
                <a:buChar char="●"/>
              </a:pPr>
              <a:r>
                <a:rPr b="0" lang="en" sz="1400" spc="-1" strike="noStrike">
                  <a:solidFill>
                    <a:srgbClr val="595959"/>
                  </a:solidFill>
                  <a:latin typeface="Arial"/>
                  <a:ea typeface="Arial"/>
                </a:rPr>
                <a:t>We have frames having object coming and going. </a:t>
              </a:r>
              <a:endParaRPr b="0" lang="en-IN" sz="1400" spc="-1" strike="noStrike">
                <a:latin typeface="Arial"/>
              </a:endParaRPr>
            </a:p>
          </p:txBody>
        </p:sp>
        <p:sp>
          <p:nvSpPr>
            <p:cNvPr id="131" name="CustomShape 8"/>
            <p:cNvSpPr/>
            <p:nvPr/>
          </p:nvSpPr>
          <p:spPr>
            <a:xfrm>
              <a:off x="4920840" y="3133800"/>
              <a:ext cx="1607760" cy="349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0" y="7560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Validation results on Results on Synthetic Data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26280" y="502200"/>
            <a:ext cx="9143640" cy="457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4e5f5"/>
            </a:gs>
            <a:gs pos="100000">
              <a:srgbClr val="70a4d5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3200" spc="-1" strike="noStrike">
                <a:solidFill>
                  <a:srgbClr val="000000"/>
                </a:solidFill>
                <a:latin typeface="Arial"/>
                <a:ea typeface="Arial"/>
              </a:rPr>
              <a:t>Future Scopes and Work</a:t>
            </a: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288000" y="168480"/>
            <a:ext cx="8472240" cy="479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IN" sz="1400" spc="-1" strike="noStrike">
                <a:solidFill>
                  <a:srgbClr val="000000"/>
                </a:solidFill>
                <a:latin typeface="Arial"/>
              </a:rPr>
              <a:t>Dataset</a:t>
            </a:r>
            <a:endParaRPr b="1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288000" y="905040"/>
            <a:ext cx="8496000" cy="3846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Making it general and evaluating on real video frames.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Using more realistic masks and synthetic data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Masks of CDNet are not capturing all scenarios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Using masks from segmentation datasets like COCO.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Generate the dataset similar to previous methods.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Using computer graphics software to generate data specific to taks.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E.g generating background subtraction for human for video conferencing.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It’s easy to get multi-view perspectives of the person.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Thus enabling us to add generalisation in the BGS in view of camera position.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1" lang="en-IN" sz="1400" spc="-1" strike="noStrike">
                <a:solidFill>
                  <a:srgbClr val="000000"/>
                </a:solidFill>
                <a:latin typeface="Arial"/>
              </a:rPr>
              <a:t>Application</a:t>
            </a:r>
            <a:endParaRPr b="1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Developing an application model that can use it.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4e5f5"/>
            </a:gs>
            <a:gs pos="100000">
              <a:srgbClr val="70a4d5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" sz="6000" spc="-1" strike="noStrike">
                <a:solidFill>
                  <a:srgbClr val="000000"/>
                </a:solidFill>
                <a:latin typeface="Arial"/>
                <a:ea typeface="Arial"/>
              </a:rPr>
              <a:t>Thankyou</a:t>
            </a:r>
            <a:endParaRPr b="0" lang="en-IN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What is background subtraction ? 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17160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b="1" lang="en" sz="1400" spc="-1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</a:rPr>
              <a:t>Foreground detection</a:t>
            </a:r>
            <a:r>
              <a:rPr b="0" lang="en" sz="1400" spc="-1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</a:rPr>
              <a:t> is one of the major tasks in the field of </a:t>
            </a:r>
            <a:r>
              <a:rPr b="0" lang="en" sz="1400" spc="-1" strike="noStrike" u="sng">
                <a:solidFill>
                  <a:srgbClr val="0097a7"/>
                </a:solidFill>
                <a:highlight>
                  <a:srgbClr val="ffffff"/>
                </a:highlight>
                <a:uFillTx/>
                <a:latin typeface="Arial"/>
                <a:ea typeface="Arial"/>
                <a:hlinkClick r:id="rId1"/>
              </a:rPr>
              <a:t>computer vision</a:t>
            </a:r>
            <a:r>
              <a:rPr b="0" lang="en" sz="1400" spc="-1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</a:rPr>
              <a:t> and </a:t>
            </a:r>
            <a:r>
              <a:rPr b="0" lang="en" sz="1400" spc="-1" strike="noStrike" u="sng">
                <a:solidFill>
                  <a:srgbClr val="0097a7"/>
                </a:solidFill>
                <a:highlight>
                  <a:srgbClr val="ffffff"/>
                </a:highlight>
                <a:uFillTx/>
                <a:latin typeface="Arial"/>
                <a:ea typeface="Arial"/>
                <a:hlinkClick r:id="rId2"/>
              </a:rPr>
              <a:t>image processing</a:t>
            </a:r>
            <a:r>
              <a:rPr b="0" lang="en" sz="1400" spc="-1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</a:rPr>
              <a:t> whose aim is to detect changes in image sequences.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202122"/>
              </a:buClr>
              <a:buFont typeface="Arial"/>
              <a:buChar char="●"/>
            </a:pPr>
            <a:r>
              <a:rPr b="1" lang="en" sz="1400" spc="-1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</a:rPr>
              <a:t>Background subtraction</a:t>
            </a:r>
            <a:r>
              <a:rPr b="0" lang="en" sz="1400" spc="-1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</a:rPr>
              <a:t> is any technique which allows an image's foreground to be extracted for further processing (object recognition etc.).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202122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</a:rPr>
              <a:t>Background subtraction is a widely used approach for detecting moving objects in videos from static cameras.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202122"/>
              </a:buClr>
              <a:buFont typeface="Arial"/>
              <a:buChar char="○"/>
            </a:pPr>
            <a:r>
              <a:rPr b="0" lang="en" sz="1400" spc="-1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</a:rPr>
              <a:t>As a preprocessing step of object detection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202122"/>
              </a:buClr>
              <a:buFont typeface="Arial"/>
              <a:buChar char="○"/>
            </a:pPr>
            <a:r>
              <a:rPr b="0" lang="en" sz="1400" spc="-1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</a:rPr>
              <a:t>Surveillance tracking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202122"/>
              </a:buClr>
              <a:buFont typeface="Arial"/>
              <a:buChar char="○"/>
            </a:pPr>
            <a:r>
              <a:rPr b="0" lang="en" sz="1400" spc="-1" strike="noStrike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</a:rPr>
              <a:t>Human pose estimation etc.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" dur="indefinite" restart="never" nodeType="tmRoot">
          <p:childTnLst>
            <p:seq>
              <p:cTn id="19" dur="indefinite" nodeType="mainSeq">
                <p:childTnLst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10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10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1000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1000"/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" dur="1000"/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1000"/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Task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17160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Task is to develop a deep learning model that do the background subtraction.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595959"/>
              </a:buClr>
              <a:buFont typeface="Arial"/>
              <a:buChar char="●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In addition considering the constraints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595959"/>
              </a:buClr>
              <a:buFont typeface="Arial"/>
              <a:buChar char="○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BGS is a preprocessing step in real application systems.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595959"/>
              </a:buClr>
              <a:buFont typeface="Arial"/>
              <a:buChar char="○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It is inherent need of systems for it to be fast.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595959"/>
              </a:buClr>
              <a:buFont typeface="Arial"/>
              <a:buChar char="○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It should not be specific to a scene. Generalisation is needed.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50000"/>
              </a:lnSpc>
              <a:buClr>
                <a:srgbClr val="595959"/>
              </a:buClr>
              <a:buFont typeface="Arial"/>
              <a:buChar char="○"/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Run nearly 200 fps with a batch of 10.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599"/>
              </a:spcBef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50000"/>
              </a:lnSpc>
              <a:spcBef>
                <a:spcPts val="1599"/>
              </a:spcBef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Challenges to consider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311760" y="1152360"/>
            <a:ext cx="8520120" cy="1540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 u="sng">
                <a:solidFill>
                  <a:srgbClr val="34495e"/>
                </a:solidFill>
                <a:highlight>
                  <a:srgbClr val="ffffff"/>
                </a:highlight>
                <a:uFillTx/>
                <a:latin typeface="Arial"/>
                <a:ea typeface="Arial"/>
              </a:rPr>
              <a:t>Model should be robust to 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04560">
              <a:lnSpc>
                <a:spcPct val="100000"/>
              </a:lnSpc>
              <a:spcBef>
                <a:spcPts val="1899"/>
              </a:spcBef>
              <a:buClr>
                <a:srgbClr val="34495e"/>
              </a:buClr>
              <a:buFont typeface="Arial"/>
              <a:buChar char="➔"/>
              <a:tabLst>
                <a:tab algn="l" pos="0"/>
              </a:tabLst>
            </a:pPr>
            <a:r>
              <a:rPr b="0" lang="en" sz="1200" spc="-1" strike="noStrike">
                <a:solidFill>
                  <a:srgbClr val="34495e"/>
                </a:solidFill>
                <a:highlight>
                  <a:srgbClr val="ffffff"/>
                </a:highlight>
                <a:latin typeface="Arial"/>
                <a:ea typeface="Arial"/>
              </a:rPr>
              <a:t>Illumination Changes  -  even in static scenes, lightning changes is a problem.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34495e"/>
              </a:buClr>
              <a:buFont typeface="Arial"/>
              <a:buChar char="➔"/>
              <a:tabLst>
                <a:tab algn="l" pos="0"/>
              </a:tabLst>
            </a:pPr>
            <a:r>
              <a:rPr b="0" lang="en" sz="1200" spc="-1" strike="noStrike">
                <a:solidFill>
                  <a:srgbClr val="34495e"/>
                </a:solidFill>
                <a:highlight>
                  <a:srgbClr val="ffffff"/>
                </a:highlight>
                <a:latin typeface="Arial"/>
                <a:ea typeface="Arial"/>
              </a:rPr>
              <a:t>Camouflage -  similar colors of background and foreground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34495e"/>
              </a:buClr>
              <a:buFont typeface="Arial"/>
              <a:buChar char="➔"/>
              <a:tabLst>
                <a:tab algn="l" pos="0"/>
              </a:tabLst>
            </a:pPr>
            <a:r>
              <a:rPr b="0" lang="en" sz="1200" spc="-1" strike="noStrike">
                <a:solidFill>
                  <a:srgbClr val="34495e"/>
                </a:solidFill>
                <a:highlight>
                  <a:srgbClr val="ffffff"/>
                </a:highlight>
                <a:latin typeface="Arial"/>
                <a:ea typeface="Arial"/>
              </a:rPr>
              <a:t>Night videos - As most pixels have a similar color in a night scene, recognition of foreground objects and their contours is difficult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560">
              <a:lnSpc>
                <a:spcPct val="100000"/>
              </a:lnSpc>
              <a:buClr>
                <a:srgbClr val="34495e"/>
              </a:buClr>
              <a:buFont typeface="Arial"/>
              <a:buChar char="➔"/>
              <a:tabLst>
                <a:tab algn="l" pos="0"/>
              </a:tabLst>
            </a:pPr>
            <a:r>
              <a:rPr b="0" lang="en" sz="1200" spc="-1" strike="noStrike">
                <a:solidFill>
                  <a:srgbClr val="595959"/>
                </a:solidFill>
                <a:highlight>
                  <a:srgbClr val="ffffff"/>
                </a:highlight>
                <a:latin typeface="Arial"/>
                <a:ea typeface="Arial"/>
              </a:rPr>
              <a:t>Hard Shadows - Dark, moving shadows that do not fall under the illumination change category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431280" y="2828160"/>
            <a:ext cx="8400600" cy="20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Arial"/>
                <a:ea typeface="Arial"/>
              </a:rPr>
              <a:t>We need not to worry about : </a:t>
            </a:r>
            <a:endParaRPr b="0" lang="en-IN" sz="1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400" spc="-1" strike="noStrike">
              <a:latin typeface="Arial"/>
            </a:endParaRPr>
          </a:p>
          <a:p>
            <a:pPr marL="457200" indent="-304560">
              <a:lnSpc>
                <a:spcPct val="115000"/>
              </a:lnSpc>
              <a:buClr>
                <a:srgbClr val="595959"/>
              </a:buClr>
              <a:buFont typeface="Arial"/>
              <a:buChar char="➔"/>
              <a:tabLst>
                <a:tab algn="l" pos="0"/>
              </a:tabLst>
            </a:pPr>
            <a:r>
              <a:rPr b="0" lang="en" sz="1200" spc="-1" strike="noStrike">
                <a:solidFill>
                  <a:srgbClr val="595959"/>
                </a:solidFill>
                <a:latin typeface="Arial"/>
                <a:ea typeface="Arial"/>
              </a:rPr>
              <a:t>Dynamic background - not applicable for the case of static scenes</a:t>
            </a:r>
            <a:endParaRPr b="0" lang="en-IN" sz="1200" spc="-1" strike="noStrike">
              <a:latin typeface="Arial"/>
            </a:endParaRPr>
          </a:p>
          <a:p>
            <a:pPr marL="457200" indent="-304560">
              <a:lnSpc>
                <a:spcPct val="115000"/>
              </a:lnSpc>
              <a:buClr>
                <a:srgbClr val="595959"/>
              </a:buClr>
              <a:buFont typeface="Arial"/>
              <a:buChar char="➔"/>
              <a:tabLst>
                <a:tab algn="l" pos="0"/>
              </a:tabLst>
            </a:pPr>
            <a:r>
              <a:rPr b="0" lang="en" sz="1200" spc="-1" strike="noStrike">
                <a:solidFill>
                  <a:srgbClr val="595959"/>
                </a:solidFill>
                <a:latin typeface="Arial"/>
                <a:ea typeface="Arial"/>
              </a:rPr>
              <a:t>Camera Jitter</a:t>
            </a:r>
            <a:endParaRPr b="0" lang="en-IN" sz="1200" spc="-1" strike="noStrike">
              <a:latin typeface="Arial"/>
            </a:endParaRPr>
          </a:p>
          <a:p>
            <a:pPr marL="457200" indent="-304560">
              <a:lnSpc>
                <a:spcPct val="115000"/>
              </a:lnSpc>
              <a:buClr>
                <a:srgbClr val="595959"/>
              </a:buClr>
              <a:buFont typeface="Arial"/>
              <a:buChar char="➔"/>
              <a:tabLst>
                <a:tab algn="l" pos="0"/>
              </a:tabLst>
            </a:pPr>
            <a:r>
              <a:rPr b="0" lang="en" sz="1200" spc="-1" strike="noStrike">
                <a:solidFill>
                  <a:srgbClr val="595959"/>
                </a:solidFill>
                <a:latin typeface="Arial"/>
                <a:ea typeface="Arial"/>
              </a:rPr>
              <a:t>Ghost/ Intermittent Object motion -  Foreground objects that are embedded into the background scene and start moving after background initialization are the so-called ghosts.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" dur="indefinite" restart="never" nodeType="tmRoot">
          <p:childTnLst>
            <p:seq>
              <p:cTn id="51" dur="indefinite" nodeType="mainSeq">
                <p:childTnLst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4e5f5"/>
            </a:gs>
            <a:gs pos="100000">
              <a:srgbClr val="70a4d5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311760" y="2151000"/>
            <a:ext cx="8520120" cy="84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3600" spc="-1" strike="noStrike">
                <a:solidFill>
                  <a:srgbClr val="000000"/>
                </a:solidFill>
                <a:latin typeface="Arial"/>
                <a:ea typeface="Arial"/>
              </a:rPr>
              <a:t>Literature Survey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Arial"/>
                <a:ea typeface="Arial"/>
              </a:rPr>
              <a:t>Classical methods</a:t>
            </a:r>
            <a:endParaRPr b="0" lang="en-I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311760" y="1152360"/>
            <a:ext cx="8718120" cy="1320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marL="457200" indent="-304560">
              <a:lnSpc>
                <a:spcPct val="115000"/>
              </a:lnSpc>
              <a:buClr>
                <a:srgbClr val="34495e"/>
              </a:buClr>
              <a:buFont typeface="Arial"/>
              <a:buChar char="●"/>
            </a:pPr>
            <a:r>
              <a:rPr b="0" lang="en" sz="1200" spc="-1" strike="noStrike">
                <a:solidFill>
                  <a:srgbClr val="34495e"/>
                </a:solidFill>
                <a:highlight>
                  <a:srgbClr val="ffffff"/>
                </a:highlight>
                <a:latin typeface="Arial"/>
                <a:ea typeface="Arial"/>
              </a:rPr>
              <a:t>There are classic algorithms like MOG, MOG2, KNN  etc. are simple threshold based.  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304560">
              <a:lnSpc>
                <a:spcPct val="115000"/>
              </a:lnSpc>
              <a:buClr>
                <a:srgbClr val="34495e"/>
              </a:buClr>
              <a:buFont typeface="Arial"/>
              <a:buChar char="●"/>
            </a:pPr>
            <a:r>
              <a:rPr b="0" lang="en" sz="1200" spc="-1" strike="noStrike">
                <a:solidFill>
                  <a:srgbClr val="34495e"/>
                </a:solidFill>
                <a:highlight>
                  <a:srgbClr val="ffffff"/>
                </a:highlight>
                <a:latin typeface="Arial"/>
                <a:ea typeface="Arial"/>
              </a:rPr>
              <a:t>They do not address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560">
              <a:lnSpc>
                <a:spcPct val="115000"/>
              </a:lnSpc>
              <a:buClr>
                <a:srgbClr val="34495e"/>
              </a:buClr>
              <a:buFont typeface="Arial"/>
              <a:buChar char="○"/>
            </a:pPr>
            <a:r>
              <a:rPr b="0" lang="en" sz="1200" spc="-1" strike="noStrike">
                <a:solidFill>
                  <a:srgbClr val="34495e"/>
                </a:solidFill>
                <a:highlight>
                  <a:srgbClr val="ffffff"/>
                </a:highlight>
                <a:latin typeface="Arial"/>
                <a:ea typeface="Arial"/>
              </a:rPr>
              <a:t>Camouflage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560">
              <a:lnSpc>
                <a:spcPct val="115000"/>
              </a:lnSpc>
              <a:buClr>
                <a:srgbClr val="34495e"/>
              </a:buClr>
              <a:buFont typeface="Arial"/>
              <a:buChar char="○"/>
            </a:pPr>
            <a:r>
              <a:rPr b="0" lang="en" sz="1200" spc="-1" strike="noStrike">
                <a:solidFill>
                  <a:srgbClr val="34495e"/>
                </a:solidFill>
                <a:highlight>
                  <a:srgbClr val="ffffff"/>
                </a:highlight>
                <a:latin typeface="Arial"/>
                <a:ea typeface="Arial"/>
              </a:rPr>
              <a:t>illumination changes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560">
              <a:lnSpc>
                <a:spcPct val="115000"/>
              </a:lnSpc>
              <a:buClr>
                <a:srgbClr val="34495e"/>
              </a:buClr>
              <a:buFont typeface="Arial"/>
              <a:buChar char="○"/>
            </a:pPr>
            <a:r>
              <a:rPr b="0" lang="en" sz="1200" spc="-1" strike="noStrike">
                <a:solidFill>
                  <a:srgbClr val="34495e"/>
                </a:solidFill>
                <a:highlight>
                  <a:srgbClr val="ffffff"/>
                </a:highlight>
                <a:latin typeface="Arial"/>
                <a:ea typeface="Arial"/>
              </a:rPr>
              <a:t>Night videos and other challenges</a:t>
            </a:r>
            <a:endParaRPr b="0" lang="en-IN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2" name="Google Shape;105;p20" descr=""/>
          <p:cNvPicPr/>
          <p:nvPr/>
        </p:nvPicPr>
        <p:blipFill>
          <a:blip r:embed="rId1"/>
          <a:stretch/>
        </p:blipFill>
        <p:spPr>
          <a:xfrm>
            <a:off x="272160" y="2958480"/>
            <a:ext cx="2639520" cy="1979640"/>
          </a:xfrm>
          <a:prstGeom prst="rect">
            <a:avLst/>
          </a:prstGeom>
          <a:ln>
            <a:noFill/>
          </a:ln>
        </p:spPr>
      </p:pic>
      <p:grpSp>
        <p:nvGrpSpPr>
          <p:cNvPr id="143" name="Group 3"/>
          <p:cNvGrpSpPr/>
          <p:nvPr/>
        </p:nvGrpSpPr>
        <p:grpSpPr>
          <a:xfrm>
            <a:off x="3270600" y="2473200"/>
            <a:ext cx="2748600" cy="2464560"/>
            <a:chOff x="3270600" y="2473200"/>
            <a:chExt cx="2748600" cy="2464560"/>
          </a:xfrm>
        </p:grpSpPr>
        <p:pic>
          <p:nvPicPr>
            <p:cNvPr id="144" name="Google Shape;107;p20" descr=""/>
            <p:cNvPicPr/>
            <p:nvPr/>
          </p:nvPicPr>
          <p:blipFill>
            <a:blip r:embed="rId2"/>
            <a:stretch/>
          </p:blipFill>
          <p:spPr>
            <a:xfrm>
              <a:off x="3270600" y="2876400"/>
              <a:ext cx="2748600" cy="2061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5" name="CustomShape 4"/>
            <p:cNvSpPr/>
            <p:nvPr/>
          </p:nvSpPr>
          <p:spPr>
            <a:xfrm>
              <a:off x="3327480" y="2473200"/>
              <a:ext cx="2603160" cy="403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MOG</a:t>
              </a:r>
              <a:endParaRPr b="0" lang="en-IN" sz="1400" spc="-1" strike="noStrike">
                <a:latin typeface="Arial"/>
              </a:endParaRPr>
            </a:p>
          </p:txBody>
        </p:sp>
      </p:grpSp>
      <p:grpSp>
        <p:nvGrpSpPr>
          <p:cNvPr id="146" name="Group 5"/>
          <p:cNvGrpSpPr/>
          <p:nvPr/>
        </p:nvGrpSpPr>
        <p:grpSpPr>
          <a:xfrm>
            <a:off x="6378120" y="2571840"/>
            <a:ext cx="2700360" cy="2389680"/>
            <a:chOff x="6378120" y="2571840"/>
            <a:chExt cx="2700360" cy="2389680"/>
          </a:xfrm>
        </p:grpSpPr>
        <p:pic>
          <p:nvPicPr>
            <p:cNvPr id="147" name="Google Shape;110;p20" descr=""/>
            <p:cNvPicPr/>
            <p:nvPr/>
          </p:nvPicPr>
          <p:blipFill>
            <a:blip r:embed="rId3"/>
            <a:stretch/>
          </p:blipFill>
          <p:spPr>
            <a:xfrm>
              <a:off x="6378120" y="2936160"/>
              <a:ext cx="2700360" cy="2025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8" name="CustomShape 6"/>
            <p:cNvSpPr/>
            <p:nvPr/>
          </p:nvSpPr>
          <p:spPr>
            <a:xfrm>
              <a:off x="6394320" y="2571840"/>
              <a:ext cx="2676240" cy="386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1400" spc="-1" strike="noStrike">
                  <a:solidFill>
                    <a:srgbClr val="000000"/>
                  </a:solidFill>
                  <a:latin typeface="Arial"/>
                  <a:ea typeface="Arial"/>
                </a:rPr>
                <a:t>KNN</a:t>
              </a:r>
              <a:endParaRPr b="0" lang="en-IN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2020-12-22T13:41:04Z</dcterms:modified>
  <cp:revision>4</cp:revision>
  <dc:subject/>
  <dc:title/>
</cp:coreProperties>
</file>